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0" r:id="rId2"/>
    <p:sldId id="257" r:id="rId3"/>
    <p:sldId id="317" r:id="rId4"/>
    <p:sldId id="272" r:id="rId5"/>
    <p:sldId id="261" r:id="rId6"/>
    <p:sldId id="318" r:id="rId7"/>
    <p:sldId id="262" r:id="rId8"/>
    <p:sldId id="319" r:id="rId9"/>
    <p:sldId id="265" r:id="rId10"/>
    <p:sldId id="320" r:id="rId11"/>
    <p:sldId id="267" r:id="rId12"/>
    <p:sldId id="268" r:id="rId13"/>
    <p:sldId id="269" r:id="rId14"/>
    <p:sldId id="337" r:id="rId15"/>
    <p:sldId id="270" r:id="rId16"/>
    <p:sldId id="275" r:id="rId17"/>
    <p:sldId id="276" r:id="rId18"/>
    <p:sldId id="277" r:id="rId19"/>
    <p:sldId id="322" r:id="rId20"/>
    <p:sldId id="278" r:id="rId21"/>
    <p:sldId id="279" r:id="rId22"/>
    <p:sldId id="280" r:id="rId23"/>
    <p:sldId id="281" r:id="rId24"/>
    <p:sldId id="282" r:id="rId25"/>
    <p:sldId id="283" r:id="rId26"/>
    <p:sldId id="284" r:id="rId27"/>
    <p:sldId id="286" r:id="rId28"/>
    <p:sldId id="287" r:id="rId29"/>
    <p:sldId id="323" r:id="rId30"/>
    <p:sldId id="324" r:id="rId31"/>
    <p:sldId id="321" r:id="rId32"/>
    <p:sldId id="290" r:id="rId33"/>
    <p:sldId id="291" r:id="rId34"/>
    <p:sldId id="338" r:id="rId35"/>
    <p:sldId id="274" r:id="rId36"/>
    <p:sldId id="292" r:id="rId37"/>
    <p:sldId id="293" r:id="rId38"/>
    <p:sldId id="306" r:id="rId39"/>
    <p:sldId id="295" r:id="rId40"/>
    <p:sldId id="296" r:id="rId41"/>
    <p:sldId id="325" r:id="rId42"/>
    <p:sldId id="327" r:id="rId43"/>
    <p:sldId id="328" r:id="rId44"/>
    <p:sldId id="329" r:id="rId45"/>
    <p:sldId id="330" r:id="rId46"/>
    <p:sldId id="331" r:id="rId47"/>
    <p:sldId id="332" r:id="rId48"/>
    <p:sldId id="333" r:id="rId49"/>
    <p:sldId id="334" r:id="rId50"/>
    <p:sldId id="285" r:id="rId51"/>
    <p:sldId id="289" r:id="rId52"/>
    <p:sldId id="311" r:id="rId53"/>
    <p:sldId id="310" r:id="rId54"/>
    <p:sldId id="309" r:id="rId55"/>
    <p:sldId id="312" r:id="rId56"/>
    <p:sldId id="313" r:id="rId57"/>
    <p:sldId id="336" r:id="rId58"/>
    <p:sldId id="339" r:id="rId59"/>
    <p:sldId id="273" r:id="rId60"/>
  </p:sldIdLst>
  <p:sldSz cx="9144000" cy="6858000" type="screen4x3"/>
  <p:notesSz cx="7315200" cy="12344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2" autoAdjust="0"/>
    <p:restoredTop sz="94635"/>
  </p:normalViewPr>
  <p:slideViewPr>
    <p:cSldViewPr>
      <p:cViewPr varScale="1">
        <p:scale>
          <a:sx n="100" d="100"/>
          <a:sy n="100" d="100"/>
        </p:scale>
        <p:origin x="1824" y="1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viewProps" Target="view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ANANTHARAMAN ." userId="657a97e1-2ce3-4dca-9a02-0407d9519339" providerId="ADAL" clId="{65306E77-2C9F-F848-99F7-C7ABB2C6DB50}"/>
    <pc:docChg chg="addSld modSld">
      <pc:chgData name="K ANANTHARAMAN ." userId="657a97e1-2ce3-4dca-9a02-0407d9519339" providerId="ADAL" clId="{65306E77-2C9F-F848-99F7-C7ABB2C6DB50}" dt="2024-08-31T09:58:06.742" v="23" actId="20577"/>
      <pc:docMkLst>
        <pc:docMk/>
      </pc:docMkLst>
      <pc:sldChg chg="modSp new mod">
        <pc:chgData name="K ANANTHARAMAN ." userId="657a97e1-2ce3-4dca-9a02-0407d9519339" providerId="ADAL" clId="{65306E77-2C9F-F848-99F7-C7ABB2C6DB50}" dt="2024-08-31T09:57:29.076" v="8" actId="20577"/>
        <pc:sldMkLst>
          <pc:docMk/>
          <pc:sldMk cId="1480255289" sldId="337"/>
        </pc:sldMkLst>
        <pc:spChg chg="mod">
          <ac:chgData name="K ANANTHARAMAN ." userId="657a97e1-2ce3-4dca-9a02-0407d9519339" providerId="ADAL" clId="{65306E77-2C9F-F848-99F7-C7ABB2C6DB50}" dt="2024-08-31T09:57:25.929" v="4" actId="20577"/>
          <ac:spMkLst>
            <pc:docMk/>
            <pc:sldMk cId="1480255289" sldId="337"/>
            <ac:spMk id="2" creationId="{1376EE84-2C15-A299-B39E-16678497096F}"/>
          </ac:spMkLst>
        </pc:spChg>
        <pc:spChg chg="mod">
          <ac:chgData name="K ANANTHARAMAN ." userId="657a97e1-2ce3-4dca-9a02-0407d9519339" providerId="ADAL" clId="{65306E77-2C9F-F848-99F7-C7ABB2C6DB50}" dt="2024-08-31T09:57:29.076" v="8" actId="20577"/>
          <ac:spMkLst>
            <pc:docMk/>
            <pc:sldMk cId="1480255289" sldId="337"/>
            <ac:spMk id="3" creationId="{981FE7A2-EAE4-4A5F-8B3B-4B6CA0377E2D}"/>
          </ac:spMkLst>
        </pc:spChg>
      </pc:sldChg>
      <pc:sldChg chg="modSp new mod">
        <pc:chgData name="K ANANTHARAMAN ." userId="657a97e1-2ce3-4dca-9a02-0407d9519339" providerId="ADAL" clId="{65306E77-2C9F-F848-99F7-C7ABB2C6DB50}" dt="2024-08-31T09:57:47.635" v="15" actId="20577"/>
        <pc:sldMkLst>
          <pc:docMk/>
          <pc:sldMk cId="3268260724" sldId="338"/>
        </pc:sldMkLst>
        <pc:spChg chg="mod">
          <ac:chgData name="K ANANTHARAMAN ." userId="657a97e1-2ce3-4dca-9a02-0407d9519339" providerId="ADAL" clId="{65306E77-2C9F-F848-99F7-C7ABB2C6DB50}" dt="2024-08-31T09:57:47.635" v="15" actId="20577"/>
          <ac:spMkLst>
            <pc:docMk/>
            <pc:sldMk cId="3268260724" sldId="338"/>
            <ac:spMk id="2" creationId="{54F26573-1AA2-5F95-F218-1EDABA16959C}"/>
          </ac:spMkLst>
        </pc:spChg>
        <pc:spChg chg="mod">
          <ac:chgData name="K ANANTHARAMAN ." userId="657a97e1-2ce3-4dca-9a02-0407d9519339" providerId="ADAL" clId="{65306E77-2C9F-F848-99F7-C7ABB2C6DB50}" dt="2024-08-31T09:57:44.246" v="13" actId="20577"/>
          <ac:spMkLst>
            <pc:docMk/>
            <pc:sldMk cId="3268260724" sldId="338"/>
            <ac:spMk id="3" creationId="{526AD0C3-9E18-35F5-B479-70C514E536EC}"/>
          </ac:spMkLst>
        </pc:spChg>
      </pc:sldChg>
      <pc:sldChg chg="modSp new mod">
        <pc:chgData name="K ANANTHARAMAN ." userId="657a97e1-2ce3-4dca-9a02-0407d9519339" providerId="ADAL" clId="{65306E77-2C9F-F848-99F7-C7ABB2C6DB50}" dt="2024-08-31T09:58:06.742" v="23" actId="20577"/>
        <pc:sldMkLst>
          <pc:docMk/>
          <pc:sldMk cId="4257597702" sldId="339"/>
        </pc:sldMkLst>
        <pc:spChg chg="mod">
          <ac:chgData name="K ANANTHARAMAN ." userId="657a97e1-2ce3-4dca-9a02-0407d9519339" providerId="ADAL" clId="{65306E77-2C9F-F848-99F7-C7ABB2C6DB50}" dt="2024-08-31T09:58:06.742" v="23" actId="20577"/>
          <ac:spMkLst>
            <pc:docMk/>
            <pc:sldMk cId="4257597702" sldId="339"/>
            <ac:spMk id="2" creationId="{7803598D-1B34-E016-6F2E-E91E6DE39114}"/>
          </ac:spMkLst>
        </pc:spChg>
        <pc:spChg chg="mod">
          <ac:chgData name="K ANANTHARAMAN ." userId="657a97e1-2ce3-4dca-9a02-0407d9519339" providerId="ADAL" clId="{65306E77-2C9F-F848-99F7-C7ABB2C6DB50}" dt="2024-08-31T09:58:03.762" v="21" actId="20577"/>
          <ac:spMkLst>
            <pc:docMk/>
            <pc:sldMk cId="4257597702" sldId="339"/>
            <ac:spMk id="3" creationId="{14044C55-2D79-EEA4-2967-4CB7F4BD8F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DFA5B3-6C3B-AC9A-E165-9BD568B8CB84}"/>
              </a:ext>
            </a:extLst>
          </p:cNvPr>
          <p:cNvSpPr>
            <a:spLocks noGrp="1"/>
          </p:cNvSpPr>
          <p:nvPr>
            <p:ph type="hdr" sz="quarter"/>
          </p:nvPr>
        </p:nvSpPr>
        <p:spPr>
          <a:xfrm>
            <a:off x="0" y="0"/>
            <a:ext cx="3170238" cy="617538"/>
          </a:xfrm>
          <a:prstGeom prst="rect">
            <a:avLst/>
          </a:prstGeom>
        </p:spPr>
        <p:txBody>
          <a:bodyPr vert="horz" lIns="112330" tIns="56165" rIns="112330" bIns="56165" rtlCol="0"/>
          <a:lstStyle>
            <a:lvl1pPr algn="l">
              <a:defRPr sz="15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C192A976-3953-3BDA-44E2-1300BF554ADE}"/>
              </a:ext>
            </a:extLst>
          </p:cNvPr>
          <p:cNvSpPr>
            <a:spLocks noGrp="1"/>
          </p:cNvSpPr>
          <p:nvPr>
            <p:ph type="dt" idx="1"/>
          </p:nvPr>
        </p:nvSpPr>
        <p:spPr>
          <a:xfrm>
            <a:off x="4143375" y="0"/>
            <a:ext cx="3170238" cy="617538"/>
          </a:xfrm>
          <a:prstGeom prst="rect">
            <a:avLst/>
          </a:prstGeom>
        </p:spPr>
        <p:txBody>
          <a:bodyPr vert="horz" lIns="112330" tIns="56165" rIns="112330" bIns="56165" rtlCol="0"/>
          <a:lstStyle>
            <a:lvl1pPr algn="r">
              <a:defRPr sz="1500">
                <a:latin typeface="Arial" charset="0"/>
                <a:cs typeface="Arial" charset="0"/>
              </a:defRPr>
            </a:lvl1pPr>
          </a:lstStyle>
          <a:p>
            <a:pPr>
              <a:defRPr/>
            </a:pPr>
            <a:fld id="{01476B42-952B-6C4F-8D09-A0EA64927C9A}" type="datetimeFigureOut">
              <a:rPr lang="en-US"/>
              <a:pPr>
                <a:defRPr/>
              </a:pPr>
              <a:t>8/31/24</a:t>
            </a:fld>
            <a:endParaRPr lang="en-US" dirty="0"/>
          </a:p>
        </p:txBody>
      </p:sp>
      <p:sp>
        <p:nvSpPr>
          <p:cNvPr id="4" name="Slide Image Placeholder 3">
            <a:extLst>
              <a:ext uri="{FF2B5EF4-FFF2-40B4-BE49-F238E27FC236}">
                <a16:creationId xmlns:a16="http://schemas.microsoft.com/office/drawing/2014/main" id="{4CB9797A-7ECE-7EE7-0456-E1704208FC7A}"/>
              </a:ext>
            </a:extLst>
          </p:cNvPr>
          <p:cNvSpPr>
            <a:spLocks noGrp="1" noRot="1" noChangeAspect="1"/>
          </p:cNvSpPr>
          <p:nvPr>
            <p:ph type="sldImg" idx="2"/>
          </p:nvPr>
        </p:nvSpPr>
        <p:spPr>
          <a:xfrm>
            <a:off x="573088" y="925513"/>
            <a:ext cx="6170612" cy="4629150"/>
          </a:xfrm>
          <a:prstGeom prst="rect">
            <a:avLst/>
          </a:prstGeom>
          <a:noFill/>
          <a:ln w="12700">
            <a:solidFill>
              <a:prstClr val="black"/>
            </a:solidFill>
          </a:ln>
        </p:spPr>
        <p:txBody>
          <a:bodyPr vert="horz" lIns="112330" tIns="56165" rIns="112330" bIns="56165" rtlCol="0" anchor="ctr"/>
          <a:lstStyle/>
          <a:p>
            <a:pPr lvl="0"/>
            <a:endParaRPr lang="en-US" noProof="0" dirty="0"/>
          </a:p>
        </p:txBody>
      </p:sp>
      <p:sp>
        <p:nvSpPr>
          <p:cNvPr id="5" name="Notes Placeholder 4">
            <a:extLst>
              <a:ext uri="{FF2B5EF4-FFF2-40B4-BE49-F238E27FC236}">
                <a16:creationId xmlns:a16="http://schemas.microsoft.com/office/drawing/2014/main" id="{82BAC13F-6E97-A131-7FFB-65FB549B8A6C}"/>
              </a:ext>
            </a:extLst>
          </p:cNvPr>
          <p:cNvSpPr>
            <a:spLocks noGrp="1"/>
          </p:cNvSpPr>
          <p:nvPr>
            <p:ph type="body" sz="quarter" idx="3"/>
          </p:nvPr>
        </p:nvSpPr>
        <p:spPr>
          <a:xfrm>
            <a:off x="731838" y="5864225"/>
            <a:ext cx="5851525" cy="5554663"/>
          </a:xfrm>
          <a:prstGeom prst="rect">
            <a:avLst/>
          </a:prstGeom>
        </p:spPr>
        <p:txBody>
          <a:bodyPr vert="horz" lIns="112330" tIns="56165" rIns="112330" bIns="56165"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1FA7D5C-3DB5-CB87-7B31-8428CC962A82}"/>
              </a:ext>
            </a:extLst>
          </p:cNvPr>
          <p:cNvSpPr>
            <a:spLocks noGrp="1"/>
          </p:cNvSpPr>
          <p:nvPr>
            <p:ph type="ftr" sz="quarter" idx="4"/>
          </p:nvPr>
        </p:nvSpPr>
        <p:spPr>
          <a:xfrm>
            <a:off x="0" y="11725275"/>
            <a:ext cx="3170238" cy="617538"/>
          </a:xfrm>
          <a:prstGeom prst="rect">
            <a:avLst/>
          </a:prstGeom>
        </p:spPr>
        <p:txBody>
          <a:bodyPr vert="horz" lIns="112330" tIns="56165" rIns="112330" bIns="56165" rtlCol="0" anchor="b"/>
          <a:lstStyle>
            <a:lvl1pPr algn="l">
              <a:defRPr sz="150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583190F7-EAD6-E28C-21B0-4C9339664440}"/>
              </a:ext>
            </a:extLst>
          </p:cNvPr>
          <p:cNvSpPr>
            <a:spLocks noGrp="1"/>
          </p:cNvSpPr>
          <p:nvPr>
            <p:ph type="sldNum" sz="quarter" idx="5"/>
          </p:nvPr>
        </p:nvSpPr>
        <p:spPr>
          <a:xfrm>
            <a:off x="4143375" y="11725275"/>
            <a:ext cx="3170238" cy="617538"/>
          </a:xfrm>
          <a:prstGeom prst="rect">
            <a:avLst/>
          </a:prstGeom>
        </p:spPr>
        <p:txBody>
          <a:bodyPr vert="horz" wrap="square" lIns="112330" tIns="56165" rIns="112330" bIns="56165" numCol="1" anchor="b" anchorCtr="0" compatLnSpc="1">
            <a:prstTxWarp prst="textNoShape">
              <a:avLst/>
            </a:prstTxWarp>
          </a:bodyPr>
          <a:lstStyle>
            <a:lvl1pPr algn="r">
              <a:defRPr sz="1500"/>
            </a:lvl1pPr>
          </a:lstStyle>
          <a:p>
            <a:fld id="{C82F1602-37ED-D54D-ADE7-6E6E7EE606C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F7CA1-CA64-7BA7-FFAA-B8E7CF332A7A}"/>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B0DE894F-10DB-7EF0-768E-2B30B1A73BC3}"/>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a:ext uri="{FF2B5EF4-FFF2-40B4-BE49-F238E27FC236}">
                <a16:creationId xmlns:a16="http://schemas.microsoft.com/office/drawing/2014/main" id="{5E1DF80D-5ABD-D123-EECA-3424791FE9AC}"/>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1998DBBE-E358-7607-7557-E0392AF04CF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10" descr="BITS_university_logo_whitevert.png">
            <a:extLst>
              <a:ext uri="{FF2B5EF4-FFF2-40B4-BE49-F238E27FC236}">
                <a16:creationId xmlns:a16="http://schemas.microsoft.com/office/drawing/2014/main" id="{FF8782A9-4C2E-C070-AD73-2A41761DE535}"/>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85DD619-B10C-A628-EC02-DD8395F7183D}"/>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428EDD10-1A43-E94E-B686-217AD6893969}"/>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200" dirty="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9" name="Date Placeholder 1">
            <a:extLst>
              <a:ext uri="{FF2B5EF4-FFF2-40B4-BE49-F238E27FC236}">
                <a16:creationId xmlns:a16="http://schemas.microsoft.com/office/drawing/2014/main" id="{5F874219-F2BA-7697-559F-066F93015B87}"/>
              </a:ext>
            </a:extLst>
          </p:cNvPr>
          <p:cNvSpPr>
            <a:spLocks noGrp="1"/>
          </p:cNvSpPr>
          <p:nvPr>
            <p:ph type="dt" sz="half" idx="10"/>
          </p:nvPr>
        </p:nvSpPr>
        <p:spPr/>
        <p:txBody>
          <a:bodyPr/>
          <a:lstStyle>
            <a:lvl1pPr>
              <a:defRPr/>
            </a:lvl1pPr>
          </a:lstStyle>
          <a:p>
            <a:pPr>
              <a:defRPr/>
            </a:pPr>
            <a:fld id="{AA57C2F1-85A0-D244-936F-37B5301CE369}" type="datetime1">
              <a:rPr lang="en-US"/>
              <a:pPr>
                <a:defRPr/>
              </a:pPr>
              <a:t>8/31/24</a:t>
            </a:fld>
            <a:endParaRPr lang="en-US" dirty="0"/>
          </a:p>
        </p:txBody>
      </p:sp>
      <p:sp>
        <p:nvSpPr>
          <p:cNvPr id="10" name="Footer Placeholder 9">
            <a:extLst>
              <a:ext uri="{FF2B5EF4-FFF2-40B4-BE49-F238E27FC236}">
                <a16:creationId xmlns:a16="http://schemas.microsoft.com/office/drawing/2014/main" id="{E76CCF8D-DD23-418B-0AF0-C77236B5F762}"/>
              </a:ext>
            </a:extLst>
          </p:cNvPr>
          <p:cNvSpPr>
            <a:spLocks noGrp="1"/>
          </p:cNvSpPr>
          <p:nvPr>
            <p:ph type="ftr" sz="quarter" idx="11"/>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BAE918BE-95F7-6F01-D9EE-0D04BD31D015}"/>
              </a:ext>
            </a:extLst>
          </p:cNvPr>
          <p:cNvSpPr>
            <a:spLocks noGrp="1"/>
          </p:cNvSpPr>
          <p:nvPr>
            <p:ph type="sldNum" sz="quarter" idx="12"/>
          </p:nvPr>
        </p:nvSpPr>
        <p:spPr/>
        <p:txBody>
          <a:bodyPr/>
          <a:lstStyle>
            <a:lvl1pPr>
              <a:defRPr/>
            </a:lvl1pPr>
          </a:lstStyle>
          <a:p>
            <a:fld id="{508FD7BE-94EE-7A4D-BB1C-BAD96FF8422F}" type="slidenum">
              <a:rPr lang="en-US" altLang="en-US"/>
              <a:pPr/>
              <a:t>‹#›</a:t>
            </a:fld>
            <a:endParaRPr lang="en-US" altLang="en-US"/>
          </a:p>
        </p:txBody>
      </p:sp>
    </p:spTree>
    <p:extLst>
      <p:ext uri="{BB962C8B-B14F-4D97-AF65-F5344CB8AC3E}">
        <p14:creationId xmlns:p14="http://schemas.microsoft.com/office/powerpoint/2010/main" val="1066833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D7C7E491-2FAB-3656-82D3-36751065DC7A}"/>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3DA04867-358C-AADA-562F-86580D0820F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E76257FD-EB92-74EF-FF77-8440B9C758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0944157A-FD96-B20D-5F87-BC330A51943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24">
            <a:extLst>
              <a:ext uri="{FF2B5EF4-FFF2-40B4-BE49-F238E27FC236}">
                <a16:creationId xmlns:a16="http://schemas.microsoft.com/office/drawing/2014/main" id="{A37D5ECF-8CE2-2389-FF63-74BF4D1D6A72}"/>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691ACF1A-DDA3-73B4-7551-BC85B70EE47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1E253DCE-0BD8-9E5E-B33D-BCA8038458A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a:extLst>
                <a:ext uri="{FF2B5EF4-FFF2-40B4-BE49-F238E27FC236}">
                  <a16:creationId xmlns:a16="http://schemas.microsoft.com/office/drawing/2014/main" id="{D20AB186-C782-FEAD-DA01-2A646BC31A6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1" name="Picture 14" descr="Picture 7.png">
            <a:extLst>
              <a:ext uri="{FF2B5EF4-FFF2-40B4-BE49-F238E27FC236}">
                <a16:creationId xmlns:a16="http://schemas.microsoft.com/office/drawing/2014/main" id="{D5BC54E0-E39E-1952-D7EB-259F920C361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141F358B-36B7-79D3-CE66-1C2A1D711F7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3" name="Date Placeholder 1">
            <a:extLst>
              <a:ext uri="{FF2B5EF4-FFF2-40B4-BE49-F238E27FC236}">
                <a16:creationId xmlns:a16="http://schemas.microsoft.com/office/drawing/2014/main" id="{C128B0BB-E3F3-8D8B-143B-B1ED98950F22}"/>
              </a:ext>
            </a:extLst>
          </p:cNvPr>
          <p:cNvSpPr>
            <a:spLocks noGrp="1"/>
          </p:cNvSpPr>
          <p:nvPr>
            <p:ph type="dt" sz="half" idx="11"/>
          </p:nvPr>
        </p:nvSpPr>
        <p:spPr/>
        <p:txBody>
          <a:bodyPr/>
          <a:lstStyle>
            <a:lvl1pPr>
              <a:defRPr/>
            </a:lvl1pPr>
          </a:lstStyle>
          <a:p>
            <a:pPr>
              <a:defRPr/>
            </a:pPr>
            <a:fld id="{E2ED0AA1-4CC4-8D47-AB0F-7D9E899429DC}" type="datetime1">
              <a:rPr lang="en-US"/>
              <a:pPr>
                <a:defRPr/>
              </a:pPr>
              <a:t>8/31/24</a:t>
            </a:fld>
            <a:endParaRPr lang="en-US" dirty="0"/>
          </a:p>
        </p:txBody>
      </p:sp>
      <p:sp>
        <p:nvSpPr>
          <p:cNvPr id="14" name="Footer Placeholder 13">
            <a:extLst>
              <a:ext uri="{FF2B5EF4-FFF2-40B4-BE49-F238E27FC236}">
                <a16:creationId xmlns:a16="http://schemas.microsoft.com/office/drawing/2014/main" id="{557DD1F7-8DE9-DDCF-4CAB-8DCB1127B197}"/>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5" name="Slide Number Placeholder 14">
            <a:extLst>
              <a:ext uri="{FF2B5EF4-FFF2-40B4-BE49-F238E27FC236}">
                <a16:creationId xmlns:a16="http://schemas.microsoft.com/office/drawing/2014/main" id="{8A6B5206-B5B2-43D4-4C13-0824C950A9BB}"/>
              </a:ext>
            </a:extLst>
          </p:cNvPr>
          <p:cNvSpPr>
            <a:spLocks noGrp="1"/>
          </p:cNvSpPr>
          <p:nvPr>
            <p:ph type="sldNum" sz="quarter" idx="13"/>
          </p:nvPr>
        </p:nvSpPr>
        <p:spPr/>
        <p:txBody>
          <a:bodyPr/>
          <a:lstStyle>
            <a:lvl1pPr>
              <a:defRPr/>
            </a:lvl1pPr>
          </a:lstStyle>
          <a:p>
            <a:fld id="{0495E350-F134-A440-9EF2-90DBD5510169}" type="slidenum">
              <a:rPr lang="en-US" altLang="en-US"/>
              <a:pPr/>
              <a:t>‹#›</a:t>
            </a:fld>
            <a:endParaRPr lang="en-US" altLang="en-US"/>
          </a:p>
        </p:txBody>
      </p:sp>
    </p:spTree>
    <p:extLst>
      <p:ext uri="{BB962C8B-B14F-4D97-AF65-F5344CB8AC3E}">
        <p14:creationId xmlns:p14="http://schemas.microsoft.com/office/powerpoint/2010/main" val="358000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047BF20F-BAFD-9145-EC18-3B146D8657C6}"/>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7C3B2D95-1E37-5468-FF3F-142888FCE1E2}"/>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D25BFFF8-A817-F64F-4A67-67493348CD72}"/>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AEC29AD7-0043-C061-E564-E84DE0F4AA90}"/>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8" name="Picture 10" descr="Picture 7.png">
            <a:extLst>
              <a:ext uri="{FF2B5EF4-FFF2-40B4-BE49-F238E27FC236}">
                <a16:creationId xmlns:a16="http://schemas.microsoft.com/office/drawing/2014/main" id="{2602121F-FE5F-138F-DB05-D88867406CBA}"/>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651614D-749E-3D54-65C2-2DCADD43B7D6}"/>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900" b="1" dirty="0">
                <a:solidFill>
                  <a:srgbClr val="101141"/>
                </a:solidFill>
              </a:rPr>
              <a:t>BITS </a:t>
            </a:r>
            <a:r>
              <a:rPr lang="en-US" altLang="en-US" sz="900" dirty="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0" name="Date Placeholder 1">
            <a:extLst>
              <a:ext uri="{FF2B5EF4-FFF2-40B4-BE49-F238E27FC236}">
                <a16:creationId xmlns:a16="http://schemas.microsoft.com/office/drawing/2014/main" id="{96113A75-D7C0-BEE3-B002-E3786B2BA979}"/>
              </a:ext>
            </a:extLst>
          </p:cNvPr>
          <p:cNvSpPr>
            <a:spLocks noGrp="1"/>
          </p:cNvSpPr>
          <p:nvPr>
            <p:ph type="dt" sz="half" idx="11"/>
          </p:nvPr>
        </p:nvSpPr>
        <p:spPr/>
        <p:txBody>
          <a:bodyPr/>
          <a:lstStyle>
            <a:lvl1pPr>
              <a:defRPr/>
            </a:lvl1pPr>
          </a:lstStyle>
          <a:p>
            <a:pPr>
              <a:defRPr/>
            </a:pPr>
            <a:fld id="{674C12FD-47B9-9F4F-AE52-4292EC55AADC}" type="datetime1">
              <a:rPr lang="en-US"/>
              <a:pPr>
                <a:defRPr/>
              </a:pPr>
              <a:t>8/31/24</a:t>
            </a:fld>
            <a:endParaRPr lang="en-US" dirty="0"/>
          </a:p>
        </p:txBody>
      </p:sp>
      <p:sp>
        <p:nvSpPr>
          <p:cNvPr id="11" name="Footer Placeholder 10">
            <a:extLst>
              <a:ext uri="{FF2B5EF4-FFF2-40B4-BE49-F238E27FC236}">
                <a16:creationId xmlns:a16="http://schemas.microsoft.com/office/drawing/2014/main" id="{56AEE96B-3CAF-AC17-CC13-8F22136032EF}"/>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3D821DAA-F7A7-DD0E-2AF5-4D5758C476EF}"/>
              </a:ext>
            </a:extLst>
          </p:cNvPr>
          <p:cNvSpPr>
            <a:spLocks noGrp="1"/>
          </p:cNvSpPr>
          <p:nvPr>
            <p:ph type="sldNum" sz="quarter" idx="13"/>
          </p:nvPr>
        </p:nvSpPr>
        <p:spPr/>
        <p:txBody>
          <a:bodyPr/>
          <a:lstStyle>
            <a:lvl1pPr>
              <a:defRPr/>
            </a:lvl1pPr>
          </a:lstStyle>
          <a:p>
            <a:fld id="{2FEA7DAB-3F9E-FF40-B99B-A4EC066184C0}" type="slidenum">
              <a:rPr lang="en-US" altLang="en-US"/>
              <a:pPr/>
              <a:t>‹#›</a:t>
            </a:fld>
            <a:endParaRPr lang="en-US" altLang="en-US"/>
          </a:p>
        </p:txBody>
      </p:sp>
    </p:spTree>
    <p:extLst>
      <p:ext uri="{BB962C8B-B14F-4D97-AF65-F5344CB8AC3E}">
        <p14:creationId xmlns:p14="http://schemas.microsoft.com/office/powerpoint/2010/main" val="335397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1B6070-C82A-F330-D806-5878D6964CCB}"/>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66C849D9-A0F2-9444-C835-3DAAD5BF24A0}"/>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a:extLst>
              <a:ext uri="{FF2B5EF4-FFF2-40B4-BE49-F238E27FC236}">
                <a16:creationId xmlns:a16="http://schemas.microsoft.com/office/drawing/2014/main" id="{54618963-6E32-7925-237F-EBA08657BC23}"/>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DE3801B8-E196-B7F4-2B65-3BCFF03158C0}"/>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10" descr="BITS_university_logo_whitevert.png">
            <a:extLst>
              <a:ext uri="{FF2B5EF4-FFF2-40B4-BE49-F238E27FC236}">
                <a16:creationId xmlns:a16="http://schemas.microsoft.com/office/drawing/2014/main" id="{122179D5-2123-B93A-D846-85D86AF88E88}"/>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EB19189-E768-8EC0-A76F-5D078D200FF4}"/>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10D8BA85-F66D-1190-47BF-1AAA3365FC7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200" dirty="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
        <p:nvSpPr>
          <p:cNvPr id="11" name="Date Placeholder 2">
            <a:extLst>
              <a:ext uri="{FF2B5EF4-FFF2-40B4-BE49-F238E27FC236}">
                <a16:creationId xmlns:a16="http://schemas.microsoft.com/office/drawing/2014/main" id="{0C42E68E-916D-B159-4F04-E460315F92B1}"/>
              </a:ext>
            </a:extLst>
          </p:cNvPr>
          <p:cNvSpPr>
            <a:spLocks noGrp="1"/>
          </p:cNvSpPr>
          <p:nvPr>
            <p:ph type="dt" sz="half" idx="14"/>
          </p:nvPr>
        </p:nvSpPr>
        <p:spPr/>
        <p:txBody>
          <a:bodyPr/>
          <a:lstStyle>
            <a:lvl1pPr>
              <a:defRPr/>
            </a:lvl1pPr>
          </a:lstStyle>
          <a:p>
            <a:pPr>
              <a:defRPr/>
            </a:pPr>
            <a:fld id="{5025685F-FC00-1243-9243-22F802A290E8}" type="datetime1">
              <a:rPr lang="en-US"/>
              <a:pPr>
                <a:defRPr/>
              </a:pPr>
              <a:t>8/31/24</a:t>
            </a:fld>
            <a:endParaRPr lang="en-US" dirty="0"/>
          </a:p>
        </p:txBody>
      </p:sp>
      <p:sp>
        <p:nvSpPr>
          <p:cNvPr id="12" name="Footer Placeholder 11">
            <a:extLst>
              <a:ext uri="{FF2B5EF4-FFF2-40B4-BE49-F238E27FC236}">
                <a16:creationId xmlns:a16="http://schemas.microsoft.com/office/drawing/2014/main" id="{118A0D39-1C39-D58A-33F7-E1749FA69798}"/>
              </a:ext>
            </a:extLst>
          </p:cNvPr>
          <p:cNvSpPr>
            <a:spLocks noGrp="1"/>
          </p:cNvSpPr>
          <p:nvPr>
            <p:ph type="ftr" sz="quarter" idx="15"/>
          </p:nvPr>
        </p:nvSpPr>
        <p:spPr/>
        <p:txBody>
          <a:bodyPr/>
          <a:lstStyle>
            <a:lvl1pPr>
              <a:defRPr/>
            </a:lvl1pPr>
          </a:lstStyle>
          <a:p>
            <a:pPr>
              <a:defRPr/>
            </a:pPr>
            <a:r>
              <a:rPr lang="it-IT"/>
              <a:t>SE ZG 544 - Agile Software Process</a:t>
            </a:r>
            <a:endParaRPr lang="en-US" dirty="0"/>
          </a:p>
        </p:txBody>
      </p:sp>
      <p:sp>
        <p:nvSpPr>
          <p:cNvPr id="13" name="Slide Number Placeholder 12">
            <a:extLst>
              <a:ext uri="{FF2B5EF4-FFF2-40B4-BE49-F238E27FC236}">
                <a16:creationId xmlns:a16="http://schemas.microsoft.com/office/drawing/2014/main" id="{C5A1950D-4A43-B543-E336-F178CC22BCD1}"/>
              </a:ext>
            </a:extLst>
          </p:cNvPr>
          <p:cNvSpPr>
            <a:spLocks noGrp="1"/>
          </p:cNvSpPr>
          <p:nvPr>
            <p:ph type="sldNum" sz="quarter" idx="16"/>
          </p:nvPr>
        </p:nvSpPr>
        <p:spPr/>
        <p:txBody>
          <a:bodyPr/>
          <a:lstStyle>
            <a:lvl1pPr>
              <a:defRPr/>
            </a:lvl1pPr>
          </a:lstStyle>
          <a:p>
            <a:fld id="{678AB395-ED12-3F44-98EC-3EF59B9C54D1}" type="slidenum">
              <a:rPr lang="en-US" altLang="en-US"/>
              <a:pPr/>
              <a:t>‹#›</a:t>
            </a:fld>
            <a:endParaRPr lang="en-US" altLang="en-US"/>
          </a:p>
        </p:txBody>
      </p:sp>
    </p:spTree>
    <p:extLst>
      <p:ext uri="{BB962C8B-B14F-4D97-AF65-F5344CB8AC3E}">
        <p14:creationId xmlns:p14="http://schemas.microsoft.com/office/powerpoint/2010/main" val="32652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384AC29C-B258-2E69-B482-B84A5B5309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EAE23B4-F228-9E87-98F9-432418860B52}"/>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Picture 8" descr="Picture 7.png">
            <a:extLst>
              <a:ext uri="{FF2B5EF4-FFF2-40B4-BE49-F238E27FC236}">
                <a16:creationId xmlns:a16="http://schemas.microsoft.com/office/drawing/2014/main" id="{673FE626-EB0E-F9CD-C103-1A6132BE2064}"/>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A17E490-2FE1-9646-CF93-73E4E375819D}"/>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16E17EBF-7C04-3F6D-0176-B0BC0C517436}"/>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A4C3E95F-38DD-4A26-DCEE-EC507F7F5BF0}"/>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extBox 7">
            <a:extLst>
              <a:ext uri="{FF2B5EF4-FFF2-40B4-BE49-F238E27FC236}">
                <a16:creationId xmlns:a16="http://schemas.microsoft.com/office/drawing/2014/main" id="{1A89F512-C99F-8AF4-54C4-DE1DE2E05D78}"/>
              </a:ext>
            </a:extLst>
          </p:cNvPr>
          <p:cNvSpPr txBox="1"/>
          <p:nvPr userDrawn="1"/>
        </p:nvSpPr>
        <p:spPr>
          <a:xfrm>
            <a:off x="6858000" y="7620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5728D50B-B018-A402-4721-E8A58B2712F7}"/>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200" dirty="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
        <p:nvSpPr>
          <p:cNvPr id="10" name="Date Placeholder 1">
            <a:extLst>
              <a:ext uri="{FF2B5EF4-FFF2-40B4-BE49-F238E27FC236}">
                <a16:creationId xmlns:a16="http://schemas.microsoft.com/office/drawing/2014/main" id="{5BF741D8-511C-5581-193E-0912E594F777}"/>
              </a:ext>
            </a:extLst>
          </p:cNvPr>
          <p:cNvSpPr>
            <a:spLocks noGrp="1"/>
          </p:cNvSpPr>
          <p:nvPr>
            <p:ph type="dt" sz="half" idx="11"/>
          </p:nvPr>
        </p:nvSpPr>
        <p:spPr/>
        <p:txBody>
          <a:bodyPr/>
          <a:lstStyle>
            <a:lvl1pPr>
              <a:defRPr/>
            </a:lvl1pPr>
          </a:lstStyle>
          <a:p>
            <a:pPr>
              <a:defRPr/>
            </a:pPr>
            <a:fld id="{C411FEC3-940D-664B-8317-E13737B5FF33}" type="datetime1">
              <a:rPr lang="en-US"/>
              <a:pPr>
                <a:defRPr/>
              </a:pPr>
              <a:t>8/31/24</a:t>
            </a:fld>
            <a:endParaRPr lang="en-US" dirty="0"/>
          </a:p>
        </p:txBody>
      </p:sp>
      <p:sp>
        <p:nvSpPr>
          <p:cNvPr id="11" name="Footer Placeholder 10">
            <a:extLst>
              <a:ext uri="{FF2B5EF4-FFF2-40B4-BE49-F238E27FC236}">
                <a16:creationId xmlns:a16="http://schemas.microsoft.com/office/drawing/2014/main" id="{8BF27296-01B8-A9C0-962A-F11646A4900D}"/>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2" name="Slide Number Placeholder 11">
            <a:extLst>
              <a:ext uri="{FF2B5EF4-FFF2-40B4-BE49-F238E27FC236}">
                <a16:creationId xmlns:a16="http://schemas.microsoft.com/office/drawing/2014/main" id="{22417082-F744-6CA0-824F-219BF49FC9D3}"/>
              </a:ext>
            </a:extLst>
          </p:cNvPr>
          <p:cNvSpPr>
            <a:spLocks noGrp="1"/>
          </p:cNvSpPr>
          <p:nvPr>
            <p:ph type="sldNum" sz="quarter" idx="13"/>
          </p:nvPr>
        </p:nvSpPr>
        <p:spPr/>
        <p:txBody>
          <a:bodyPr/>
          <a:lstStyle>
            <a:lvl1pPr>
              <a:defRPr/>
            </a:lvl1pPr>
          </a:lstStyle>
          <a:p>
            <a:fld id="{8DD2B5CB-48D1-0947-BF65-330B99A11D9C}" type="slidenum">
              <a:rPr lang="en-US" altLang="en-US"/>
              <a:pPr/>
              <a:t>‹#›</a:t>
            </a:fld>
            <a:endParaRPr lang="en-US" altLang="en-US"/>
          </a:p>
        </p:txBody>
      </p:sp>
    </p:spTree>
    <p:extLst>
      <p:ext uri="{BB962C8B-B14F-4D97-AF65-F5344CB8AC3E}">
        <p14:creationId xmlns:p14="http://schemas.microsoft.com/office/powerpoint/2010/main" val="283679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0E5502-6224-7189-EEC7-FD1F1AFAAE97}"/>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grpSp>
        <p:nvGrpSpPr>
          <p:cNvPr id="4" name="Group 11">
            <a:extLst>
              <a:ext uri="{FF2B5EF4-FFF2-40B4-BE49-F238E27FC236}">
                <a16:creationId xmlns:a16="http://schemas.microsoft.com/office/drawing/2014/main" id="{AF9BCEAB-FD09-9FEC-D702-121AA4209A07}"/>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CE846289-8B27-A5B3-D34C-1F335EEFBDF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36B50055-CE15-60D2-248A-B5DBC18B5798}"/>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E80CCCEC-3B44-9C9F-EC9F-A08FAA45CDF7}"/>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8" name="Picture 11" descr="Picture 7.png">
            <a:extLst>
              <a:ext uri="{FF2B5EF4-FFF2-40B4-BE49-F238E27FC236}">
                <a16:creationId xmlns:a16="http://schemas.microsoft.com/office/drawing/2014/main" id="{BF769F01-7DCA-496C-B8B3-5527F0DE6BA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941DB2B-13EF-D995-2029-09D63B0E7E7A}"/>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C5B2CF6D-BCAB-30BE-7D96-37CE089C541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30A320A2-DED0-D47F-0D9F-496418D6918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F15BA516-754C-89D6-8700-F96848A6A5F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3" name="Group 22">
            <a:extLst>
              <a:ext uri="{FF2B5EF4-FFF2-40B4-BE49-F238E27FC236}">
                <a16:creationId xmlns:a16="http://schemas.microsoft.com/office/drawing/2014/main" id="{E4392DF6-8FCD-AB47-0028-AE79E30AB9BE}"/>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BC43709D-F2B8-82E8-7E27-6E805EA2955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a:ext uri="{FF2B5EF4-FFF2-40B4-BE49-F238E27FC236}">
                  <a16:creationId xmlns:a16="http://schemas.microsoft.com/office/drawing/2014/main" id="{BA2A1CE3-A6B1-A1E6-28C2-CD6C5F6F282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a:extLst>
                <a:ext uri="{FF2B5EF4-FFF2-40B4-BE49-F238E27FC236}">
                  <a16:creationId xmlns:a16="http://schemas.microsoft.com/office/drawing/2014/main" id="{86A449B0-FC07-9623-BBCF-D64AA9CFE80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7" name="Date Placeholder 1">
            <a:extLst>
              <a:ext uri="{FF2B5EF4-FFF2-40B4-BE49-F238E27FC236}">
                <a16:creationId xmlns:a16="http://schemas.microsoft.com/office/drawing/2014/main" id="{B726C13D-9698-C3FF-CA5D-2068FC3F4115}"/>
              </a:ext>
            </a:extLst>
          </p:cNvPr>
          <p:cNvSpPr>
            <a:spLocks noGrp="1"/>
          </p:cNvSpPr>
          <p:nvPr>
            <p:ph type="dt" sz="half" idx="11"/>
          </p:nvPr>
        </p:nvSpPr>
        <p:spPr/>
        <p:txBody>
          <a:bodyPr/>
          <a:lstStyle>
            <a:lvl1pPr>
              <a:defRPr/>
            </a:lvl1pPr>
          </a:lstStyle>
          <a:p>
            <a:pPr>
              <a:defRPr/>
            </a:pPr>
            <a:fld id="{05670331-25F9-A940-A431-1C3E055398BF}" type="datetime1">
              <a:rPr lang="en-US"/>
              <a:pPr>
                <a:defRPr/>
              </a:pPr>
              <a:t>8/31/24</a:t>
            </a:fld>
            <a:endParaRPr lang="en-US" dirty="0"/>
          </a:p>
        </p:txBody>
      </p:sp>
      <p:sp>
        <p:nvSpPr>
          <p:cNvPr id="18" name="Footer Placeholder 17">
            <a:extLst>
              <a:ext uri="{FF2B5EF4-FFF2-40B4-BE49-F238E27FC236}">
                <a16:creationId xmlns:a16="http://schemas.microsoft.com/office/drawing/2014/main" id="{E1AF8ECC-122D-7432-D979-07657A7354CD}"/>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9" name="Slide Number Placeholder 18">
            <a:extLst>
              <a:ext uri="{FF2B5EF4-FFF2-40B4-BE49-F238E27FC236}">
                <a16:creationId xmlns:a16="http://schemas.microsoft.com/office/drawing/2014/main" id="{4D13AE51-4F5A-6903-3547-487DA69BA6E3}"/>
              </a:ext>
            </a:extLst>
          </p:cNvPr>
          <p:cNvSpPr>
            <a:spLocks noGrp="1"/>
          </p:cNvSpPr>
          <p:nvPr>
            <p:ph type="sldNum" sz="quarter" idx="13"/>
          </p:nvPr>
        </p:nvSpPr>
        <p:spPr/>
        <p:txBody>
          <a:bodyPr/>
          <a:lstStyle>
            <a:lvl1pPr>
              <a:defRPr/>
            </a:lvl1pPr>
          </a:lstStyle>
          <a:p>
            <a:fld id="{FBBE45C6-79A4-A04F-A617-68BF6406C136}" type="slidenum">
              <a:rPr lang="en-US" altLang="en-US"/>
              <a:pPr/>
              <a:t>‹#›</a:t>
            </a:fld>
            <a:endParaRPr lang="en-US" altLang="en-US"/>
          </a:p>
        </p:txBody>
      </p:sp>
    </p:spTree>
    <p:extLst>
      <p:ext uri="{BB962C8B-B14F-4D97-AF65-F5344CB8AC3E}">
        <p14:creationId xmlns:p14="http://schemas.microsoft.com/office/powerpoint/2010/main" val="248538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25023073-A198-85DB-226C-14C54A5D0C9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EADA4AB6-A3CE-41C0-7921-0A1D18973642}"/>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0A1970A3-56B9-EE15-8262-2C3B1AEDFF1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AF7B0E7E-D99B-19FB-A34C-249FDAA369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B1835CDB-9D90-AED4-37DC-90A0CFBEF8E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 name="Group 28">
            <a:extLst>
              <a:ext uri="{FF2B5EF4-FFF2-40B4-BE49-F238E27FC236}">
                <a16:creationId xmlns:a16="http://schemas.microsoft.com/office/drawing/2014/main" id="{C75E75AF-48AE-BE25-AC33-BBEDDF8E0E81}"/>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1ED01719-1789-5D0A-D527-D264E9A07BC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18B43B19-F598-A778-A136-0171BFFE1B7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B2E9620F-C88C-A34F-4274-333D92D46B0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13" name="TextBox 12">
            <a:extLst>
              <a:ext uri="{FF2B5EF4-FFF2-40B4-BE49-F238E27FC236}">
                <a16:creationId xmlns:a16="http://schemas.microsoft.com/office/drawing/2014/main" id="{03D34B72-5794-4304-D9D2-EB63A713C32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4" name="Date Placeholder 1">
            <a:extLst>
              <a:ext uri="{FF2B5EF4-FFF2-40B4-BE49-F238E27FC236}">
                <a16:creationId xmlns:a16="http://schemas.microsoft.com/office/drawing/2014/main" id="{28E2AA6A-08AC-6095-CB37-D24F50E63F4E}"/>
              </a:ext>
            </a:extLst>
          </p:cNvPr>
          <p:cNvSpPr>
            <a:spLocks noGrp="1"/>
          </p:cNvSpPr>
          <p:nvPr>
            <p:ph type="dt" sz="half" idx="11"/>
          </p:nvPr>
        </p:nvSpPr>
        <p:spPr/>
        <p:txBody>
          <a:bodyPr/>
          <a:lstStyle>
            <a:lvl1pPr>
              <a:defRPr/>
            </a:lvl1pPr>
          </a:lstStyle>
          <a:p>
            <a:pPr>
              <a:defRPr/>
            </a:pPr>
            <a:fld id="{2AB63DCB-8090-F14A-A569-1BBF34227AB4}" type="datetime1">
              <a:rPr lang="en-US"/>
              <a:pPr>
                <a:defRPr/>
              </a:pPr>
              <a:t>8/31/24</a:t>
            </a:fld>
            <a:endParaRPr lang="en-US" dirty="0"/>
          </a:p>
        </p:txBody>
      </p:sp>
      <p:sp>
        <p:nvSpPr>
          <p:cNvPr id="15" name="Footer Placeholder 14">
            <a:extLst>
              <a:ext uri="{FF2B5EF4-FFF2-40B4-BE49-F238E27FC236}">
                <a16:creationId xmlns:a16="http://schemas.microsoft.com/office/drawing/2014/main" id="{754C31B8-61DA-6657-A372-79615F0D6023}"/>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6" name="Slide Number Placeholder 15">
            <a:extLst>
              <a:ext uri="{FF2B5EF4-FFF2-40B4-BE49-F238E27FC236}">
                <a16:creationId xmlns:a16="http://schemas.microsoft.com/office/drawing/2014/main" id="{3CD684B2-E51B-412F-E02A-6F7B93CAFB87}"/>
              </a:ext>
            </a:extLst>
          </p:cNvPr>
          <p:cNvSpPr>
            <a:spLocks noGrp="1"/>
          </p:cNvSpPr>
          <p:nvPr>
            <p:ph type="sldNum" sz="quarter" idx="13"/>
          </p:nvPr>
        </p:nvSpPr>
        <p:spPr/>
        <p:txBody>
          <a:bodyPr/>
          <a:lstStyle>
            <a:lvl1pPr>
              <a:defRPr/>
            </a:lvl1pPr>
          </a:lstStyle>
          <a:p>
            <a:fld id="{D23F0287-19AF-E44B-B04A-F6DDE7BB7551}" type="slidenum">
              <a:rPr lang="en-US" altLang="en-US"/>
              <a:pPr/>
              <a:t>‹#›</a:t>
            </a:fld>
            <a:endParaRPr lang="en-US" altLang="en-US"/>
          </a:p>
        </p:txBody>
      </p:sp>
    </p:spTree>
    <p:extLst>
      <p:ext uri="{BB962C8B-B14F-4D97-AF65-F5344CB8AC3E}">
        <p14:creationId xmlns:p14="http://schemas.microsoft.com/office/powerpoint/2010/main" val="159795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A8E43BC4-0DA4-CCEF-D7F9-5A732D0DF895}"/>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9EC83210-88DB-B12F-9ACF-D7272FCCCD7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19951A83-957F-0ACA-5981-6C67610BE88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B47F0AE4-57E6-EAF1-03C1-ED97BA7DCB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1" name="Group 15">
            <a:extLst>
              <a:ext uri="{FF2B5EF4-FFF2-40B4-BE49-F238E27FC236}">
                <a16:creationId xmlns:a16="http://schemas.microsoft.com/office/drawing/2014/main" id="{FFB26F48-1FBA-7CC5-99FD-8F3827358B93}"/>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C09E899E-311C-7A52-8A5B-0F370B96CDC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8D8513F0-A2CF-B367-C8DC-0556AEFDED6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a:ext uri="{FF2B5EF4-FFF2-40B4-BE49-F238E27FC236}">
                  <a16:creationId xmlns:a16="http://schemas.microsoft.com/office/drawing/2014/main" id="{70BE7FEF-B2DD-62A8-8614-DD96BE611E3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5" name="Picture 14" descr="Picture 7.png">
            <a:extLst>
              <a:ext uri="{FF2B5EF4-FFF2-40B4-BE49-F238E27FC236}">
                <a16:creationId xmlns:a16="http://schemas.microsoft.com/office/drawing/2014/main" id="{6DF1B569-489C-EBF4-BDC1-50C98716B97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E6C9EC0C-A5DA-2836-BA29-ED2972DC293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7" name="Date Placeholder 1">
            <a:extLst>
              <a:ext uri="{FF2B5EF4-FFF2-40B4-BE49-F238E27FC236}">
                <a16:creationId xmlns:a16="http://schemas.microsoft.com/office/drawing/2014/main" id="{99341238-F7AA-1AB9-4E35-7491A5DA74E4}"/>
              </a:ext>
            </a:extLst>
          </p:cNvPr>
          <p:cNvSpPr>
            <a:spLocks noGrp="1"/>
          </p:cNvSpPr>
          <p:nvPr>
            <p:ph type="dt" sz="half" idx="11"/>
          </p:nvPr>
        </p:nvSpPr>
        <p:spPr/>
        <p:txBody>
          <a:bodyPr/>
          <a:lstStyle>
            <a:lvl1pPr>
              <a:defRPr/>
            </a:lvl1pPr>
          </a:lstStyle>
          <a:p>
            <a:pPr>
              <a:defRPr/>
            </a:pPr>
            <a:fld id="{89F5456C-C9A4-6149-B13F-1EEFB405F07B}" type="datetime1">
              <a:rPr lang="en-US"/>
              <a:pPr>
                <a:defRPr/>
              </a:pPr>
              <a:t>8/31/24</a:t>
            </a:fld>
            <a:endParaRPr lang="en-US" dirty="0"/>
          </a:p>
        </p:txBody>
      </p:sp>
      <p:sp>
        <p:nvSpPr>
          <p:cNvPr id="18" name="Footer Placeholder 17">
            <a:extLst>
              <a:ext uri="{FF2B5EF4-FFF2-40B4-BE49-F238E27FC236}">
                <a16:creationId xmlns:a16="http://schemas.microsoft.com/office/drawing/2014/main" id="{3D7DF231-6960-0757-FC13-F861D4D4A00E}"/>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9" name="Slide Number Placeholder 18">
            <a:extLst>
              <a:ext uri="{FF2B5EF4-FFF2-40B4-BE49-F238E27FC236}">
                <a16:creationId xmlns:a16="http://schemas.microsoft.com/office/drawing/2014/main" id="{AD02C3BD-613D-47A3-D94B-459DDC16D0A1}"/>
              </a:ext>
            </a:extLst>
          </p:cNvPr>
          <p:cNvSpPr>
            <a:spLocks noGrp="1"/>
          </p:cNvSpPr>
          <p:nvPr>
            <p:ph type="sldNum" sz="quarter" idx="13"/>
          </p:nvPr>
        </p:nvSpPr>
        <p:spPr/>
        <p:txBody>
          <a:bodyPr/>
          <a:lstStyle>
            <a:lvl1pPr>
              <a:defRPr/>
            </a:lvl1pPr>
          </a:lstStyle>
          <a:p>
            <a:fld id="{9412FA48-0FD5-114C-967C-9B9745C78104}" type="slidenum">
              <a:rPr lang="en-US" altLang="en-US"/>
              <a:pPr/>
              <a:t>‹#›</a:t>
            </a:fld>
            <a:endParaRPr lang="en-US" altLang="en-US"/>
          </a:p>
        </p:txBody>
      </p:sp>
    </p:spTree>
    <p:extLst>
      <p:ext uri="{BB962C8B-B14F-4D97-AF65-F5344CB8AC3E}">
        <p14:creationId xmlns:p14="http://schemas.microsoft.com/office/powerpoint/2010/main" val="226781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DF9BDE82-C9AC-F3E8-8BAE-7ACD1273BB4F}"/>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632A2CB3-35E8-9F43-6A60-A8AC75CB7B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a:extLst>
                <a:ext uri="{FF2B5EF4-FFF2-40B4-BE49-F238E27FC236}">
                  <a16:creationId xmlns:a16="http://schemas.microsoft.com/office/drawing/2014/main" id="{25A91B76-F93A-A0E5-42CA-201A47028CC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F92C567A-6A99-EF85-EDF3-84A539BDD9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10">
            <a:extLst>
              <a:ext uri="{FF2B5EF4-FFF2-40B4-BE49-F238E27FC236}">
                <a16:creationId xmlns:a16="http://schemas.microsoft.com/office/drawing/2014/main" id="{7EA9FBBB-D923-A5DB-11F4-9962A4EC9261}"/>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26CE7F34-0698-5445-6052-F7DB5542F90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E9789000-AC57-3BAA-EE67-A4806EB9973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a:extLst>
                <a:ext uri="{FF2B5EF4-FFF2-40B4-BE49-F238E27FC236}">
                  <a16:creationId xmlns:a16="http://schemas.microsoft.com/office/drawing/2014/main" id="{AF27AEEB-56DC-5CB6-2252-44E22C2AD1F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1" name="Picture 14" descr="Picture 7.png">
            <a:extLst>
              <a:ext uri="{FF2B5EF4-FFF2-40B4-BE49-F238E27FC236}">
                <a16:creationId xmlns:a16="http://schemas.microsoft.com/office/drawing/2014/main" id="{A0D2414E-1726-4057-6485-3723FA9676A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1ED6C37-AD8B-44F4-0F9E-FDA396E6474F}"/>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3" name="Date Placeholder 1">
            <a:extLst>
              <a:ext uri="{FF2B5EF4-FFF2-40B4-BE49-F238E27FC236}">
                <a16:creationId xmlns:a16="http://schemas.microsoft.com/office/drawing/2014/main" id="{E6FA0501-47CF-D9B7-6C5C-1D421C0C011C}"/>
              </a:ext>
            </a:extLst>
          </p:cNvPr>
          <p:cNvSpPr>
            <a:spLocks noGrp="1"/>
          </p:cNvSpPr>
          <p:nvPr>
            <p:ph type="dt" sz="half" idx="11"/>
          </p:nvPr>
        </p:nvSpPr>
        <p:spPr/>
        <p:txBody>
          <a:bodyPr/>
          <a:lstStyle>
            <a:lvl1pPr>
              <a:defRPr/>
            </a:lvl1pPr>
          </a:lstStyle>
          <a:p>
            <a:pPr>
              <a:defRPr/>
            </a:pPr>
            <a:fld id="{ECCB0546-977C-5249-95B7-97C43349E547}" type="datetime1">
              <a:rPr lang="en-US"/>
              <a:pPr>
                <a:defRPr/>
              </a:pPr>
              <a:t>8/31/24</a:t>
            </a:fld>
            <a:endParaRPr lang="en-US" dirty="0"/>
          </a:p>
        </p:txBody>
      </p:sp>
      <p:sp>
        <p:nvSpPr>
          <p:cNvPr id="14" name="Footer Placeholder 13">
            <a:extLst>
              <a:ext uri="{FF2B5EF4-FFF2-40B4-BE49-F238E27FC236}">
                <a16:creationId xmlns:a16="http://schemas.microsoft.com/office/drawing/2014/main" id="{BC573306-581F-3FA6-7135-E3772088B486}"/>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5" name="Slide Number Placeholder 14">
            <a:extLst>
              <a:ext uri="{FF2B5EF4-FFF2-40B4-BE49-F238E27FC236}">
                <a16:creationId xmlns:a16="http://schemas.microsoft.com/office/drawing/2014/main" id="{97DC38CE-EF6B-73B3-2F87-F0CD55A5B270}"/>
              </a:ext>
            </a:extLst>
          </p:cNvPr>
          <p:cNvSpPr>
            <a:spLocks noGrp="1"/>
          </p:cNvSpPr>
          <p:nvPr>
            <p:ph type="sldNum" sz="quarter" idx="13"/>
          </p:nvPr>
        </p:nvSpPr>
        <p:spPr/>
        <p:txBody>
          <a:bodyPr/>
          <a:lstStyle>
            <a:lvl1pPr>
              <a:defRPr/>
            </a:lvl1pPr>
          </a:lstStyle>
          <a:p>
            <a:fld id="{E4FC97BD-983A-BD45-982D-9E3364259D78}" type="slidenum">
              <a:rPr lang="en-US" altLang="en-US"/>
              <a:pPr/>
              <a:t>‹#›</a:t>
            </a:fld>
            <a:endParaRPr lang="en-US" altLang="en-US"/>
          </a:p>
        </p:txBody>
      </p:sp>
    </p:spTree>
    <p:extLst>
      <p:ext uri="{BB962C8B-B14F-4D97-AF65-F5344CB8AC3E}">
        <p14:creationId xmlns:p14="http://schemas.microsoft.com/office/powerpoint/2010/main" val="391018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88AB296F-70F4-F4F2-F3CE-FB371E7484D8}"/>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DFA8EB6A-437C-8345-CEBA-C8684ABF0F7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a:extLst>
                <a:ext uri="{FF2B5EF4-FFF2-40B4-BE49-F238E27FC236}">
                  <a16:creationId xmlns:a16="http://schemas.microsoft.com/office/drawing/2014/main" id="{667E8102-1AD1-8434-C87A-A95D4D982C1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787F592B-83A2-8BA9-1441-9E9AAF4FFFA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 name="Group 13">
            <a:extLst>
              <a:ext uri="{FF2B5EF4-FFF2-40B4-BE49-F238E27FC236}">
                <a16:creationId xmlns:a16="http://schemas.microsoft.com/office/drawing/2014/main" id="{CBB5D941-0B27-0976-F87A-8BF7CE9BCBDE}"/>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C9BF9DE7-7AD3-B7A2-F166-A9680C09D6B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06C935E7-30BF-0FC2-1AA2-4EE39B4ED80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AC5D3F69-D3D6-B885-BAFE-C7C4E5FBBD9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3" name="Picture 14" descr="Picture 7.png">
            <a:extLst>
              <a:ext uri="{FF2B5EF4-FFF2-40B4-BE49-F238E27FC236}">
                <a16:creationId xmlns:a16="http://schemas.microsoft.com/office/drawing/2014/main" id="{E4201543-FC07-1784-3612-6E19DB48F73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818711E-DF99-0BF0-0772-53EEA816C55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5" name="Date Placeholder 1">
            <a:extLst>
              <a:ext uri="{FF2B5EF4-FFF2-40B4-BE49-F238E27FC236}">
                <a16:creationId xmlns:a16="http://schemas.microsoft.com/office/drawing/2014/main" id="{62B00814-C885-163D-64A8-36362BB919C1}"/>
              </a:ext>
            </a:extLst>
          </p:cNvPr>
          <p:cNvSpPr>
            <a:spLocks noGrp="1"/>
          </p:cNvSpPr>
          <p:nvPr>
            <p:ph type="dt" sz="half" idx="14"/>
          </p:nvPr>
        </p:nvSpPr>
        <p:spPr/>
        <p:txBody>
          <a:bodyPr/>
          <a:lstStyle>
            <a:lvl1pPr>
              <a:defRPr/>
            </a:lvl1pPr>
          </a:lstStyle>
          <a:p>
            <a:pPr>
              <a:defRPr/>
            </a:pPr>
            <a:fld id="{7D03FA73-B784-2446-A548-5C99E23D799E}" type="datetime1">
              <a:rPr lang="en-US"/>
              <a:pPr>
                <a:defRPr/>
              </a:pPr>
              <a:t>8/31/24</a:t>
            </a:fld>
            <a:endParaRPr lang="en-US" dirty="0"/>
          </a:p>
        </p:txBody>
      </p:sp>
      <p:sp>
        <p:nvSpPr>
          <p:cNvPr id="16" name="Footer Placeholder 15">
            <a:extLst>
              <a:ext uri="{FF2B5EF4-FFF2-40B4-BE49-F238E27FC236}">
                <a16:creationId xmlns:a16="http://schemas.microsoft.com/office/drawing/2014/main" id="{513BFEAB-3B78-2EBC-69CD-3C46E74818E5}"/>
              </a:ext>
            </a:extLst>
          </p:cNvPr>
          <p:cNvSpPr>
            <a:spLocks noGrp="1"/>
          </p:cNvSpPr>
          <p:nvPr>
            <p:ph type="ftr" sz="quarter" idx="15"/>
          </p:nvPr>
        </p:nvSpPr>
        <p:spPr/>
        <p:txBody>
          <a:bodyPr/>
          <a:lstStyle>
            <a:lvl1pPr>
              <a:defRPr/>
            </a:lvl1pPr>
          </a:lstStyle>
          <a:p>
            <a:pPr>
              <a:defRPr/>
            </a:pPr>
            <a:r>
              <a:rPr lang="it-IT"/>
              <a:t>SE ZG 544 - Agile Software Process</a:t>
            </a:r>
            <a:endParaRPr lang="en-US" dirty="0"/>
          </a:p>
        </p:txBody>
      </p:sp>
      <p:sp>
        <p:nvSpPr>
          <p:cNvPr id="17" name="Slide Number Placeholder 16">
            <a:extLst>
              <a:ext uri="{FF2B5EF4-FFF2-40B4-BE49-F238E27FC236}">
                <a16:creationId xmlns:a16="http://schemas.microsoft.com/office/drawing/2014/main" id="{0BFF6975-2704-4AD4-90A9-79D792338580}"/>
              </a:ext>
            </a:extLst>
          </p:cNvPr>
          <p:cNvSpPr>
            <a:spLocks noGrp="1"/>
          </p:cNvSpPr>
          <p:nvPr>
            <p:ph type="sldNum" sz="quarter" idx="16"/>
          </p:nvPr>
        </p:nvSpPr>
        <p:spPr/>
        <p:txBody>
          <a:bodyPr/>
          <a:lstStyle>
            <a:lvl1pPr>
              <a:defRPr/>
            </a:lvl1pPr>
          </a:lstStyle>
          <a:p>
            <a:fld id="{1582787B-1FAE-BC46-ADF3-F4A12AD1C846}" type="slidenum">
              <a:rPr lang="en-US" altLang="en-US"/>
              <a:pPr/>
              <a:t>‹#›</a:t>
            </a:fld>
            <a:endParaRPr lang="en-US" altLang="en-US"/>
          </a:p>
        </p:txBody>
      </p:sp>
    </p:spTree>
    <p:extLst>
      <p:ext uri="{BB962C8B-B14F-4D97-AF65-F5344CB8AC3E}">
        <p14:creationId xmlns:p14="http://schemas.microsoft.com/office/powerpoint/2010/main" val="44789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F7783008-808C-061F-F744-C08F17DEE30A}"/>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45EAA0E5-E31B-9235-4E34-EB23586C647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807D9506-9AF1-1EED-B324-F7405993FB6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5C59A9FC-2A22-38F3-91B5-087FCF2B881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0" name="Group 10">
            <a:extLst>
              <a:ext uri="{FF2B5EF4-FFF2-40B4-BE49-F238E27FC236}">
                <a16:creationId xmlns:a16="http://schemas.microsoft.com/office/drawing/2014/main" id="{91C9CAF4-887B-9EBB-CD24-16F7BE0DC2A8}"/>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5DC19858-D5D3-430C-2BC2-AB8D094E607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A745FF6F-E7F1-7631-4648-8C49E36AB32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3C1A24D3-75E4-702E-9142-6BAF678AB59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4" name="Picture 14" descr="Picture 7.png">
            <a:extLst>
              <a:ext uri="{FF2B5EF4-FFF2-40B4-BE49-F238E27FC236}">
                <a16:creationId xmlns:a16="http://schemas.microsoft.com/office/drawing/2014/main" id="{166B937E-20BC-48A4-488C-D2E02100823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6D62D59F-8728-B38D-5446-BC6B0D904B52}"/>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defRPr/>
            </a:pPr>
            <a:r>
              <a:rPr lang="en-US" altLang="en-US" sz="1100" b="1" dirty="0">
                <a:solidFill>
                  <a:srgbClr val="101141"/>
                </a:solidFill>
              </a:rPr>
              <a:t>BITS </a:t>
            </a:r>
            <a:r>
              <a:rPr lang="en-US" altLang="en-US" sz="1100" dirty="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
        <p:nvSpPr>
          <p:cNvPr id="16" name="Date Placeholder 15">
            <a:extLst>
              <a:ext uri="{FF2B5EF4-FFF2-40B4-BE49-F238E27FC236}">
                <a16:creationId xmlns:a16="http://schemas.microsoft.com/office/drawing/2014/main" id="{EBF3A63F-2FB2-1ABF-4F30-39379C786D23}"/>
              </a:ext>
            </a:extLst>
          </p:cNvPr>
          <p:cNvSpPr>
            <a:spLocks noGrp="1"/>
          </p:cNvSpPr>
          <p:nvPr>
            <p:ph type="dt" sz="half" idx="11"/>
          </p:nvPr>
        </p:nvSpPr>
        <p:spPr/>
        <p:txBody>
          <a:bodyPr/>
          <a:lstStyle>
            <a:lvl1pPr>
              <a:defRPr/>
            </a:lvl1pPr>
          </a:lstStyle>
          <a:p>
            <a:pPr>
              <a:defRPr/>
            </a:pPr>
            <a:fld id="{0A0A4397-EDAC-8048-8AA7-AC6370196C3F}" type="datetime1">
              <a:rPr lang="en-US"/>
              <a:pPr>
                <a:defRPr/>
              </a:pPr>
              <a:t>8/31/24</a:t>
            </a:fld>
            <a:endParaRPr lang="en-US" dirty="0"/>
          </a:p>
        </p:txBody>
      </p:sp>
      <p:sp>
        <p:nvSpPr>
          <p:cNvPr id="17" name="Footer Placeholder 16">
            <a:extLst>
              <a:ext uri="{FF2B5EF4-FFF2-40B4-BE49-F238E27FC236}">
                <a16:creationId xmlns:a16="http://schemas.microsoft.com/office/drawing/2014/main" id="{FD5E3070-45EF-5829-CBC1-78CB98365256}"/>
              </a:ext>
            </a:extLst>
          </p:cNvPr>
          <p:cNvSpPr>
            <a:spLocks noGrp="1"/>
          </p:cNvSpPr>
          <p:nvPr>
            <p:ph type="ftr" sz="quarter" idx="12"/>
          </p:nvPr>
        </p:nvSpPr>
        <p:spPr/>
        <p:txBody>
          <a:bodyPr/>
          <a:lstStyle>
            <a:lvl1pPr>
              <a:defRPr/>
            </a:lvl1pPr>
          </a:lstStyle>
          <a:p>
            <a:pPr>
              <a:defRPr/>
            </a:pPr>
            <a:r>
              <a:rPr lang="it-IT"/>
              <a:t>SE ZG 544 - Agile Software Process</a:t>
            </a:r>
            <a:endParaRPr lang="en-US" dirty="0"/>
          </a:p>
        </p:txBody>
      </p:sp>
      <p:sp>
        <p:nvSpPr>
          <p:cNvPr id="18" name="Slide Number Placeholder 17">
            <a:extLst>
              <a:ext uri="{FF2B5EF4-FFF2-40B4-BE49-F238E27FC236}">
                <a16:creationId xmlns:a16="http://schemas.microsoft.com/office/drawing/2014/main" id="{C7BB3FAA-E464-A0CC-FCCE-DB08E3E29086}"/>
              </a:ext>
            </a:extLst>
          </p:cNvPr>
          <p:cNvSpPr>
            <a:spLocks noGrp="1"/>
          </p:cNvSpPr>
          <p:nvPr>
            <p:ph type="sldNum" sz="quarter" idx="13"/>
          </p:nvPr>
        </p:nvSpPr>
        <p:spPr/>
        <p:txBody>
          <a:bodyPr/>
          <a:lstStyle>
            <a:lvl1pPr>
              <a:defRPr/>
            </a:lvl1pPr>
          </a:lstStyle>
          <a:p>
            <a:fld id="{CB8997E0-CFC8-1541-B3A3-816AF54BBCDC}" type="slidenum">
              <a:rPr lang="en-US" altLang="en-US"/>
              <a:pPr/>
              <a:t>‹#›</a:t>
            </a:fld>
            <a:endParaRPr lang="en-US" altLang="en-US"/>
          </a:p>
        </p:txBody>
      </p:sp>
    </p:spTree>
    <p:extLst>
      <p:ext uri="{BB962C8B-B14F-4D97-AF65-F5344CB8AC3E}">
        <p14:creationId xmlns:p14="http://schemas.microsoft.com/office/powerpoint/2010/main" val="3293719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924B8-333D-1823-391C-9D8D98E7368F}"/>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AC76574E-A31D-C3B9-11CB-6D9EAE29A34C}"/>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A6F2D78-B591-4274-8E8B-0D786C92F25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FBA74328-471F-5840-8F71-07CFB911DBB2}" type="datetime1">
              <a:rPr lang="en-US"/>
              <a:pPr>
                <a:defRPr/>
              </a:pPr>
              <a:t>8/31/24</a:t>
            </a:fld>
            <a:endParaRPr lang="en-US" dirty="0"/>
          </a:p>
        </p:txBody>
      </p:sp>
      <p:sp>
        <p:nvSpPr>
          <p:cNvPr id="5" name="Footer Placeholder 4">
            <a:extLst>
              <a:ext uri="{FF2B5EF4-FFF2-40B4-BE49-F238E27FC236}">
                <a16:creationId xmlns:a16="http://schemas.microsoft.com/office/drawing/2014/main" id="{D2EBDFB9-7922-9780-2281-319781F3DBF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579A767-419C-35F4-F486-81E3C52EE41F}"/>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31863981-D9B3-4647-847F-66C0860AE2C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Lst>
  <p:hf hdr="0"/>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pmi.org/learning/library/agile-project-management-scrum-6269#:~:text=Scrum%20is%20one%20of%20the,efficiently%2C%20and%20effectively%20to%20change."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plutora.com/blog/value-stream-mapping"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plutora.com/blog/value-stream-mapping"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D6AC51-68A8-5322-F5E7-BE41A79D1700}"/>
              </a:ext>
            </a:extLst>
          </p:cNvPr>
          <p:cNvSpPr>
            <a:spLocks noGrp="1"/>
          </p:cNvSpPr>
          <p:nvPr>
            <p:ph type="title"/>
          </p:nvPr>
        </p:nvSpPr>
        <p:spPr/>
        <p:txBody>
          <a:bodyPr/>
          <a:lstStyle/>
          <a:p>
            <a:pPr eaLnBrk="1" fontAlgn="auto" hangingPunct="1">
              <a:spcAft>
                <a:spcPts val="0"/>
              </a:spcAft>
              <a:defRPr/>
            </a:pPr>
            <a:r>
              <a:rPr lang="en-US" dirty="0"/>
              <a:t>BITS Pilani presentation</a:t>
            </a:r>
          </a:p>
        </p:txBody>
      </p:sp>
      <p:sp>
        <p:nvSpPr>
          <p:cNvPr id="13315" name="Content Placeholder 5">
            <a:extLst>
              <a:ext uri="{FF2B5EF4-FFF2-40B4-BE49-F238E27FC236}">
                <a16:creationId xmlns:a16="http://schemas.microsoft.com/office/drawing/2014/main" id="{D7ABFE92-401B-C56A-C36C-B86820B6794B}"/>
              </a:ext>
            </a:extLst>
          </p:cNvPr>
          <p:cNvSpPr>
            <a:spLocks noGrp="1"/>
          </p:cNvSpPr>
          <p:nvPr>
            <p:ph sz="quarter" idx="13"/>
          </p:nvPr>
        </p:nvSpPr>
        <p:spPr/>
        <p:txBody>
          <a:bodyPr/>
          <a:lstStyle/>
          <a:p>
            <a:pPr eaLnBrk="1" hangingPunct="1">
              <a:spcBef>
                <a:spcPct val="0"/>
              </a:spcBef>
            </a:pPr>
            <a:r>
              <a:rPr lang="en-US" altLang="en-US"/>
              <a:t>K.Anantharaman</a:t>
            </a:r>
          </a:p>
          <a:p>
            <a:pPr eaLnBrk="1" hangingPunct="1">
              <a:spcBef>
                <a:spcPct val="0"/>
              </a:spcBef>
            </a:pPr>
            <a:r>
              <a:rPr lang="en-US" altLang="en-US"/>
              <a:t>kanantharaman@wilp.bits-pilani.ac.in </a:t>
            </a:r>
          </a:p>
        </p:txBody>
      </p:sp>
      <p:sp>
        <p:nvSpPr>
          <p:cNvPr id="2" name="Date Placeholder 1">
            <a:extLst>
              <a:ext uri="{FF2B5EF4-FFF2-40B4-BE49-F238E27FC236}">
                <a16:creationId xmlns:a16="http://schemas.microsoft.com/office/drawing/2014/main" id="{C5AA2B6E-C773-C3F7-60CC-9B0C09055E53}"/>
              </a:ext>
            </a:extLst>
          </p:cNvPr>
          <p:cNvSpPr>
            <a:spLocks noGrp="1"/>
          </p:cNvSpPr>
          <p:nvPr>
            <p:ph type="dt" sz="quarter" idx="14"/>
          </p:nvPr>
        </p:nvSpPr>
        <p:spPr/>
        <p:txBody>
          <a:bodyPr/>
          <a:lstStyle/>
          <a:p>
            <a:pPr>
              <a:defRPr/>
            </a:pPr>
            <a:fld id="{813D84C2-5DA6-45A8-B2BB-5F1C0A5A851D}" type="datetime1">
              <a:rPr lang="en-US"/>
              <a:pPr>
                <a:defRPr/>
              </a:pPr>
              <a:t>8/31/24</a:t>
            </a:fld>
            <a:endParaRPr lang="en-US" dirty="0"/>
          </a:p>
        </p:txBody>
      </p:sp>
      <p:sp>
        <p:nvSpPr>
          <p:cNvPr id="3" name="Footer Placeholder 2">
            <a:extLst>
              <a:ext uri="{FF2B5EF4-FFF2-40B4-BE49-F238E27FC236}">
                <a16:creationId xmlns:a16="http://schemas.microsoft.com/office/drawing/2014/main" id="{940A345F-16E3-A477-AF12-99B592ABB56F}"/>
              </a:ext>
            </a:extLst>
          </p:cNvPr>
          <p:cNvSpPr>
            <a:spLocks noGrp="1"/>
          </p:cNvSpPr>
          <p:nvPr>
            <p:ph type="ftr" sz="quarter" idx="15"/>
          </p:nvPr>
        </p:nvSpPr>
        <p:spPr/>
        <p:txBody>
          <a:bodyPr/>
          <a:lstStyle/>
          <a:p>
            <a:pPr>
              <a:defRPr/>
            </a:pPr>
            <a:r>
              <a:rPr lang="it-IT"/>
              <a:t>SE ZG 544 - Agile Software Process</a:t>
            </a:r>
            <a:endParaRPr lang="en-US" dirty="0"/>
          </a:p>
        </p:txBody>
      </p:sp>
      <p:sp>
        <p:nvSpPr>
          <p:cNvPr id="4" name="Slide Number Placeholder 3">
            <a:extLst>
              <a:ext uri="{FF2B5EF4-FFF2-40B4-BE49-F238E27FC236}">
                <a16:creationId xmlns:a16="http://schemas.microsoft.com/office/drawing/2014/main" id="{8CFE4989-3779-15A2-EA43-96C8CAC2B866}"/>
              </a:ext>
            </a:extLst>
          </p:cNvPr>
          <p:cNvSpPr>
            <a:spLocks noGrp="1"/>
          </p:cNvSpPr>
          <p:nvPr>
            <p:ph type="sldNum" sz="quarter" idx="16"/>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477988-F97F-5B4E-A509-87A271F11851}" type="slidenum">
              <a:rPr lang="en-US" altLang="en-US">
                <a:solidFill>
                  <a:srgbClr val="898989"/>
                </a:solidFill>
              </a:rPr>
              <a:pPr eaLnBrk="1" hangingPunct="1"/>
              <a:t>1</a:t>
            </a:fld>
            <a:endParaRPr lang="en-US" altLang="en-US">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3169-8478-3E6D-6D74-51C5037D99B6}"/>
              </a:ext>
            </a:extLst>
          </p:cNvPr>
          <p:cNvSpPr>
            <a:spLocks noGrp="1"/>
          </p:cNvSpPr>
          <p:nvPr>
            <p:ph sz="quarter" idx="10"/>
          </p:nvPr>
        </p:nvSpPr>
        <p:spPr/>
        <p:txBody>
          <a:bodyPr/>
          <a:lstStyle/>
          <a:p>
            <a:pPr>
              <a:defRPr/>
            </a:pPr>
            <a:r>
              <a:rPr lang="en-US" dirty="0"/>
              <a:t> Scrum  Project Lifecycle</a:t>
            </a:r>
          </a:p>
        </p:txBody>
      </p:sp>
      <p:sp>
        <p:nvSpPr>
          <p:cNvPr id="4" name="Date Placeholder 3">
            <a:extLst>
              <a:ext uri="{FF2B5EF4-FFF2-40B4-BE49-F238E27FC236}">
                <a16:creationId xmlns:a16="http://schemas.microsoft.com/office/drawing/2014/main" id="{115C21CB-D224-4272-5E2B-24E15BB31A71}"/>
              </a:ext>
            </a:extLst>
          </p:cNvPr>
          <p:cNvSpPr>
            <a:spLocks noGrp="1"/>
          </p:cNvSpPr>
          <p:nvPr>
            <p:ph type="dt" sz="quarter" idx="11"/>
          </p:nvPr>
        </p:nvSpPr>
        <p:spPr/>
        <p:txBody>
          <a:bodyPr/>
          <a:lstStyle/>
          <a:p>
            <a:pPr>
              <a:defRPr/>
            </a:pPr>
            <a:fld id="{C07229D7-7B81-41B7-AF08-FE2DE253A96D}" type="datetime1">
              <a:rPr lang="en-US"/>
              <a:pPr>
                <a:defRPr/>
              </a:pPr>
              <a:t>8/31/24</a:t>
            </a:fld>
            <a:endParaRPr lang="en-US" dirty="0"/>
          </a:p>
        </p:txBody>
      </p:sp>
      <p:sp>
        <p:nvSpPr>
          <p:cNvPr id="5" name="Footer Placeholder 4">
            <a:extLst>
              <a:ext uri="{FF2B5EF4-FFF2-40B4-BE49-F238E27FC236}">
                <a16:creationId xmlns:a16="http://schemas.microsoft.com/office/drawing/2014/main" id="{CB072F89-3835-2848-7604-226FDBDD7C72}"/>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4D17443B-1454-95C1-DE7A-F7AFC17F9D2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3A816C-8071-A541-9666-00FBD922ADB6}" type="slidenum">
              <a:rPr lang="en-US" altLang="en-US">
                <a:solidFill>
                  <a:srgbClr val="898989"/>
                </a:solidFill>
              </a:rPr>
              <a:pPr eaLnBrk="1" hangingPunct="1"/>
              <a:t>10</a:t>
            </a:fld>
            <a:endParaRPr lang="en-US" altLang="en-US">
              <a:solidFill>
                <a:srgbClr val="898989"/>
              </a:solidFill>
            </a:endParaRPr>
          </a:p>
        </p:txBody>
      </p:sp>
      <p:pic>
        <p:nvPicPr>
          <p:cNvPr id="26630" name="Content Placeholder 8">
            <a:extLst>
              <a:ext uri="{FF2B5EF4-FFF2-40B4-BE49-F238E27FC236}">
                <a16:creationId xmlns:a16="http://schemas.microsoft.com/office/drawing/2014/main" id="{AB42C371-454E-41AA-2C90-CF822231D9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7538" y="1676400"/>
            <a:ext cx="7519987" cy="3962400"/>
          </a:xfrm>
        </p:spPr>
      </p:pic>
      <p:sp>
        <p:nvSpPr>
          <p:cNvPr id="26631" name="Rectangle 11">
            <a:extLst>
              <a:ext uri="{FF2B5EF4-FFF2-40B4-BE49-F238E27FC236}">
                <a16:creationId xmlns:a16="http://schemas.microsoft.com/office/drawing/2014/main" id="{EFD354FE-2A39-80F4-2E45-02948E5B636E}"/>
              </a:ext>
            </a:extLst>
          </p:cNvPr>
          <p:cNvSpPr>
            <a:spLocks noChangeArrowheads="1"/>
          </p:cNvSpPr>
          <p:nvPr/>
        </p:nvSpPr>
        <p:spPr bwMode="auto">
          <a:xfrm>
            <a:off x="6172200" y="6103938"/>
            <a:ext cx="21272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hlinkClick r:id="rId3"/>
              </a:rPr>
              <a:t>Agile project management with Scrum</a:t>
            </a:r>
            <a:endParaRPr lang="en-US" altLang="en-US" sz="900"/>
          </a:p>
        </p:txBody>
      </p:sp>
      <p:sp>
        <p:nvSpPr>
          <p:cNvPr id="11" name="Circular Arrow 10">
            <a:extLst>
              <a:ext uri="{FF2B5EF4-FFF2-40B4-BE49-F238E27FC236}">
                <a16:creationId xmlns:a16="http://schemas.microsoft.com/office/drawing/2014/main" id="{E5CA9347-A418-FCDC-FB59-CAA3BA21DB7A}"/>
              </a:ext>
            </a:extLst>
          </p:cNvPr>
          <p:cNvSpPr/>
          <p:nvPr/>
        </p:nvSpPr>
        <p:spPr>
          <a:xfrm rot="-5400000">
            <a:off x="1333500" y="4991100"/>
            <a:ext cx="838200" cy="762000"/>
          </a:xfrm>
          <a:prstGeom prst="circularArrow">
            <a:avLst>
              <a:gd name="adj1" fmla="val 12500"/>
              <a:gd name="adj2" fmla="val 1142319"/>
              <a:gd name="adj3" fmla="val 20457681"/>
              <a:gd name="adj4" fmla="val 1751761"/>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6633" name="TextBox 12">
            <a:extLst>
              <a:ext uri="{FF2B5EF4-FFF2-40B4-BE49-F238E27FC236}">
                <a16:creationId xmlns:a16="http://schemas.microsoft.com/office/drawing/2014/main" id="{D11082C8-1BF3-B61C-2294-017057ACF0EE}"/>
              </a:ext>
            </a:extLst>
          </p:cNvPr>
          <p:cNvSpPr txBox="1">
            <a:spLocks noChangeArrowheads="1"/>
          </p:cNvSpPr>
          <p:nvPr/>
        </p:nvSpPr>
        <p:spPr bwMode="auto">
          <a:xfrm>
            <a:off x="1143000" y="57150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t>Grooming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Content Placeholder 6">
            <a:extLst>
              <a:ext uri="{FF2B5EF4-FFF2-40B4-BE49-F238E27FC236}">
                <a16:creationId xmlns:a16="http://schemas.microsoft.com/office/drawing/2014/main" id="{9DD46A80-4FA2-1A03-E192-018C0E09812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47800" y="1400175"/>
            <a:ext cx="5410200" cy="4721225"/>
          </a:xfrm>
        </p:spPr>
      </p:pic>
      <p:sp>
        <p:nvSpPr>
          <p:cNvPr id="3" name="Content Placeholder 2">
            <a:extLst>
              <a:ext uri="{FF2B5EF4-FFF2-40B4-BE49-F238E27FC236}">
                <a16:creationId xmlns:a16="http://schemas.microsoft.com/office/drawing/2014/main" id="{64DC7663-0F44-688C-ACFF-BB45B7118514}"/>
              </a:ext>
            </a:extLst>
          </p:cNvPr>
          <p:cNvSpPr>
            <a:spLocks noGrp="1"/>
          </p:cNvSpPr>
          <p:nvPr>
            <p:ph sz="quarter" idx="10"/>
          </p:nvPr>
        </p:nvSpPr>
        <p:spPr/>
        <p:txBody>
          <a:bodyPr/>
          <a:lstStyle/>
          <a:p>
            <a:pPr>
              <a:defRPr/>
            </a:pPr>
            <a:r>
              <a:rPr lang="en-US" dirty="0"/>
              <a:t>Scrum Roles</a:t>
            </a:r>
          </a:p>
        </p:txBody>
      </p:sp>
      <p:sp>
        <p:nvSpPr>
          <p:cNvPr id="4" name="Date Placeholder 3">
            <a:extLst>
              <a:ext uri="{FF2B5EF4-FFF2-40B4-BE49-F238E27FC236}">
                <a16:creationId xmlns:a16="http://schemas.microsoft.com/office/drawing/2014/main" id="{5E8DED5C-E21F-9669-FD02-9AD9085A8EBD}"/>
              </a:ext>
            </a:extLst>
          </p:cNvPr>
          <p:cNvSpPr>
            <a:spLocks noGrp="1"/>
          </p:cNvSpPr>
          <p:nvPr>
            <p:ph type="dt" sz="quarter" idx="11"/>
          </p:nvPr>
        </p:nvSpPr>
        <p:spPr/>
        <p:txBody>
          <a:bodyPr/>
          <a:lstStyle/>
          <a:p>
            <a:pPr>
              <a:defRPr/>
            </a:pPr>
            <a:fld id="{6517E0B4-9A51-4355-BC63-75172C150C11}" type="datetime1">
              <a:rPr lang="en-US"/>
              <a:pPr>
                <a:defRPr/>
              </a:pPr>
              <a:t>8/31/24</a:t>
            </a:fld>
            <a:endParaRPr lang="en-US" dirty="0"/>
          </a:p>
        </p:txBody>
      </p:sp>
      <p:sp>
        <p:nvSpPr>
          <p:cNvPr id="5" name="Footer Placeholder 4">
            <a:extLst>
              <a:ext uri="{FF2B5EF4-FFF2-40B4-BE49-F238E27FC236}">
                <a16:creationId xmlns:a16="http://schemas.microsoft.com/office/drawing/2014/main" id="{D79D3F12-B87F-E4D8-C284-3731318387A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0D8A691-137E-913E-96BC-54D4BF4BDD6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41FB4B-4C88-DE4B-BE7E-E1D5BC2AD0DA}" type="slidenum">
              <a:rPr lang="en-US" altLang="en-US">
                <a:solidFill>
                  <a:srgbClr val="898989"/>
                </a:solidFill>
              </a:rPr>
              <a:pPr eaLnBrk="1" hangingPunct="1"/>
              <a:t>11</a:t>
            </a:fld>
            <a:endParaRPr lang="en-US" altLang="en-US">
              <a:solidFill>
                <a:srgbClr val="898989"/>
              </a:solidFill>
            </a:endParaRPr>
          </a:p>
        </p:txBody>
      </p:sp>
      <p:sp>
        <p:nvSpPr>
          <p:cNvPr id="27655" name="Rectangle 7">
            <a:extLst>
              <a:ext uri="{FF2B5EF4-FFF2-40B4-BE49-F238E27FC236}">
                <a16:creationId xmlns:a16="http://schemas.microsoft.com/office/drawing/2014/main" id="{3C759A90-B748-EAB1-193A-24E3E9C6514F}"/>
              </a:ext>
            </a:extLst>
          </p:cNvPr>
          <p:cNvSpPr>
            <a:spLocks noChangeArrowheads="1"/>
          </p:cNvSpPr>
          <p:nvPr/>
        </p:nvSpPr>
        <p:spPr bwMode="auto">
          <a:xfrm>
            <a:off x="4419600" y="6094413"/>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The Agile Developer's Handbook, by Paul Flewelling,Published by Packt Publishing, 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6">
            <a:extLst>
              <a:ext uri="{FF2B5EF4-FFF2-40B4-BE49-F238E27FC236}">
                <a16:creationId xmlns:a16="http://schemas.microsoft.com/office/drawing/2014/main" id="{48467B9E-8B17-5086-BDFD-BC1F81DAF10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447800"/>
            <a:ext cx="4572000" cy="4913313"/>
          </a:xfrm>
        </p:spPr>
      </p:pic>
      <p:sp>
        <p:nvSpPr>
          <p:cNvPr id="3" name="Content Placeholder 2">
            <a:extLst>
              <a:ext uri="{FF2B5EF4-FFF2-40B4-BE49-F238E27FC236}">
                <a16:creationId xmlns:a16="http://schemas.microsoft.com/office/drawing/2014/main" id="{0AA5A19E-6B4F-5098-4D89-EB1FD6195EE9}"/>
              </a:ext>
            </a:extLst>
          </p:cNvPr>
          <p:cNvSpPr>
            <a:spLocks noGrp="1"/>
          </p:cNvSpPr>
          <p:nvPr>
            <p:ph sz="quarter" idx="10"/>
          </p:nvPr>
        </p:nvSpPr>
        <p:spPr/>
        <p:txBody>
          <a:bodyPr/>
          <a:lstStyle/>
          <a:p>
            <a:pPr>
              <a:defRPr/>
            </a:pPr>
            <a:r>
              <a:rPr lang="en-US" dirty="0"/>
              <a:t>Scrum Artifacts</a:t>
            </a:r>
          </a:p>
        </p:txBody>
      </p:sp>
      <p:sp>
        <p:nvSpPr>
          <p:cNvPr id="4" name="Date Placeholder 3">
            <a:extLst>
              <a:ext uri="{FF2B5EF4-FFF2-40B4-BE49-F238E27FC236}">
                <a16:creationId xmlns:a16="http://schemas.microsoft.com/office/drawing/2014/main" id="{2DBD211D-C120-CA98-FF15-5DD2089DCD5F}"/>
              </a:ext>
            </a:extLst>
          </p:cNvPr>
          <p:cNvSpPr>
            <a:spLocks noGrp="1"/>
          </p:cNvSpPr>
          <p:nvPr>
            <p:ph type="dt" sz="quarter" idx="11"/>
          </p:nvPr>
        </p:nvSpPr>
        <p:spPr/>
        <p:txBody>
          <a:bodyPr/>
          <a:lstStyle/>
          <a:p>
            <a:pPr>
              <a:defRPr/>
            </a:pPr>
            <a:fld id="{4C225EEB-5E57-4D7E-B544-0968DAE1B385}" type="datetime1">
              <a:rPr lang="en-US"/>
              <a:pPr>
                <a:defRPr/>
              </a:pPr>
              <a:t>8/31/24</a:t>
            </a:fld>
            <a:endParaRPr lang="en-US" dirty="0"/>
          </a:p>
        </p:txBody>
      </p:sp>
      <p:sp>
        <p:nvSpPr>
          <p:cNvPr id="5" name="Footer Placeholder 4">
            <a:extLst>
              <a:ext uri="{FF2B5EF4-FFF2-40B4-BE49-F238E27FC236}">
                <a16:creationId xmlns:a16="http://schemas.microsoft.com/office/drawing/2014/main" id="{F29F769E-26FA-CAF2-2634-F2C819038BA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3A486D9-ACB7-D54B-4A4A-8B0AFDAF7BF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3A3314-B564-DA42-A276-BFD129C24B2A}" type="slidenum">
              <a:rPr lang="en-US" altLang="en-US">
                <a:solidFill>
                  <a:srgbClr val="898989"/>
                </a:solidFill>
              </a:rPr>
              <a:pPr eaLnBrk="1" hangingPunct="1"/>
              <a:t>12</a:t>
            </a:fld>
            <a:endParaRPr lang="en-US" altLang="en-US">
              <a:solidFill>
                <a:srgbClr val="898989"/>
              </a:solidFill>
            </a:endParaRPr>
          </a:p>
        </p:txBody>
      </p:sp>
      <p:sp>
        <p:nvSpPr>
          <p:cNvPr id="28679" name="Rectangle 7">
            <a:extLst>
              <a:ext uri="{FF2B5EF4-FFF2-40B4-BE49-F238E27FC236}">
                <a16:creationId xmlns:a16="http://schemas.microsoft.com/office/drawing/2014/main" id="{2DC82790-590C-ABBF-DD74-D2B5154CF0B8}"/>
              </a:ext>
            </a:extLst>
          </p:cNvPr>
          <p:cNvSpPr>
            <a:spLocks noChangeArrowheads="1"/>
          </p:cNvSpPr>
          <p:nvPr/>
        </p:nvSpPr>
        <p:spPr bwMode="auto">
          <a:xfrm>
            <a:off x="4419600" y="61071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The Agile Developer's Handbook, by Paul Flewelling,Published by Packt Publishing, 2018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Content Placeholder 6">
            <a:extLst>
              <a:ext uri="{FF2B5EF4-FFF2-40B4-BE49-F238E27FC236}">
                <a16:creationId xmlns:a16="http://schemas.microsoft.com/office/drawing/2014/main" id="{F049F503-5F63-2AF1-9BFE-2BFECD6A83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509588"/>
            <a:ext cx="5334000" cy="5991225"/>
          </a:xfrm>
        </p:spPr>
      </p:pic>
      <p:sp>
        <p:nvSpPr>
          <p:cNvPr id="4" name="Date Placeholder 3">
            <a:extLst>
              <a:ext uri="{FF2B5EF4-FFF2-40B4-BE49-F238E27FC236}">
                <a16:creationId xmlns:a16="http://schemas.microsoft.com/office/drawing/2014/main" id="{6C12A3C0-56D4-91F7-A9D7-0D8B21E0A598}"/>
              </a:ext>
            </a:extLst>
          </p:cNvPr>
          <p:cNvSpPr>
            <a:spLocks noGrp="1"/>
          </p:cNvSpPr>
          <p:nvPr>
            <p:ph type="dt" sz="quarter" idx="11"/>
          </p:nvPr>
        </p:nvSpPr>
        <p:spPr/>
        <p:txBody>
          <a:bodyPr/>
          <a:lstStyle/>
          <a:p>
            <a:pPr>
              <a:defRPr/>
            </a:pPr>
            <a:fld id="{46A6F71B-4EB2-41DB-AF18-AFE710DA5BD8}" type="datetime1">
              <a:rPr lang="en-US"/>
              <a:pPr>
                <a:defRPr/>
              </a:pPr>
              <a:t>8/31/24</a:t>
            </a:fld>
            <a:endParaRPr lang="en-US" dirty="0"/>
          </a:p>
        </p:txBody>
      </p:sp>
      <p:sp>
        <p:nvSpPr>
          <p:cNvPr id="5" name="Footer Placeholder 4">
            <a:extLst>
              <a:ext uri="{FF2B5EF4-FFF2-40B4-BE49-F238E27FC236}">
                <a16:creationId xmlns:a16="http://schemas.microsoft.com/office/drawing/2014/main" id="{12BE4410-3487-C5E3-9B19-51DE5FC7209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A19E28D8-7427-1C82-346A-78331E7A310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39020C-C369-6741-ABC1-E84E83B86264}" type="slidenum">
              <a:rPr lang="en-US" altLang="en-US">
                <a:solidFill>
                  <a:srgbClr val="898989"/>
                </a:solidFill>
              </a:rPr>
              <a:pPr eaLnBrk="1" hangingPunct="1"/>
              <a:t>13</a:t>
            </a:fld>
            <a:endParaRPr lang="en-US" altLang="en-US">
              <a:solidFill>
                <a:srgbClr val="898989"/>
              </a:solidFill>
            </a:endParaRPr>
          </a:p>
        </p:txBody>
      </p:sp>
      <p:sp>
        <p:nvSpPr>
          <p:cNvPr id="8" name="TextBox 7">
            <a:extLst>
              <a:ext uri="{FF2B5EF4-FFF2-40B4-BE49-F238E27FC236}">
                <a16:creationId xmlns:a16="http://schemas.microsoft.com/office/drawing/2014/main" id="{261E04DE-D20D-8A7B-9E6E-BD9EC381574E}"/>
              </a:ext>
            </a:extLst>
          </p:cNvPr>
          <p:cNvSpPr txBox="1"/>
          <p:nvPr/>
        </p:nvSpPr>
        <p:spPr>
          <a:xfrm>
            <a:off x="381000" y="152400"/>
            <a:ext cx="3124200" cy="369888"/>
          </a:xfrm>
          <a:prstGeom prst="rect">
            <a:avLst/>
          </a:prstGeom>
          <a:noFill/>
          <a:ln>
            <a:solidFill>
              <a:schemeClr val="accent1">
                <a:shade val="50000"/>
              </a:schemeClr>
            </a:solidFill>
          </a:ln>
        </p:spPr>
        <p:txBody>
          <a:bodyPr>
            <a:spAutoFit/>
          </a:bodyPr>
          <a:lstStyle/>
          <a:p>
            <a:pPr>
              <a:defRPr/>
            </a:pPr>
            <a:r>
              <a:rPr lang="en-US" b="1" dirty="0"/>
              <a:t>Sprint Events/Ceremonies</a:t>
            </a:r>
          </a:p>
        </p:txBody>
      </p:sp>
      <p:sp>
        <p:nvSpPr>
          <p:cNvPr id="9" name="TextBox 8">
            <a:extLst>
              <a:ext uri="{FF2B5EF4-FFF2-40B4-BE49-F238E27FC236}">
                <a16:creationId xmlns:a16="http://schemas.microsoft.com/office/drawing/2014/main" id="{B4FE3456-52B9-7ABB-2736-119485E0C1FF}"/>
              </a:ext>
            </a:extLst>
          </p:cNvPr>
          <p:cNvSpPr txBox="1"/>
          <p:nvPr/>
        </p:nvSpPr>
        <p:spPr>
          <a:xfrm>
            <a:off x="2819400" y="773113"/>
            <a:ext cx="1957388" cy="369887"/>
          </a:xfrm>
          <a:prstGeom prst="rect">
            <a:avLst/>
          </a:prstGeom>
          <a:noFill/>
          <a:ln w="25400">
            <a:solidFill>
              <a:schemeClr val="accent1">
                <a:shade val="50000"/>
              </a:schemeClr>
            </a:solidFill>
          </a:ln>
        </p:spPr>
        <p:txBody>
          <a:bodyPr>
            <a:spAutoFit/>
          </a:bodyPr>
          <a:lstStyle/>
          <a:p>
            <a:pPr algn="ctr">
              <a:defRPr/>
            </a:pPr>
            <a:r>
              <a:rPr lang="en-US" b="1" dirty="0"/>
              <a:t>2 wks. to 4wks.</a:t>
            </a:r>
          </a:p>
        </p:txBody>
      </p:sp>
      <p:sp>
        <p:nvSpPr>
          <p:cNvPr id="29704" name="Rectangle 9">
            <a:extLst>
              <a:ext uri="{FF2B5EF4-FFF2-40B4-BE49-F238E27FC236}">
                <a16:creationId xmlns:a16="http://schemas.microsoft.com/office/drawing/2014/main" id="{E48C25ED-BABC-5311-1059-AEB505A53EC4}"/>
              </a:ext>
            </a:extLst>
          </p:cNvPr>
          <p:cNvSpPr>
            <a:spLocks noChangeArrowheads="1"/>
          </p:cNvSpPr>
          <p:nvPr/>
        </p:nvSpPr>
        <p:spPr bwMode="auto">
          <a:xfrm>
            <a:off x="6172200" y="5943600"/>
            <a:ext cx="3243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t>Source: Head First Agile by Jennifer Greene; Andrew Stellman,</a:t>
            </a:r>
          </a:p>
          <a:p>
            <a:pPr eaLnBrk="1" hangingPunct="1">
              <a:spcBef>
                <a:spcPct val="0"/>
              </a:spcBef>
              <a:buFontTx/>
              <a:buNone/>
            </a:pPr>
            <a:r>
              <a:rPr lang="en-US" altLang="en-US" sz="800"/>
              <a:t>Published by O'Reilly Media, Inc., 2017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76EE84-2C15-A299-B39E-16678497096F}"/>
              </a:ext>
            </a:extLst>
          </p:cNvPr>
          <p:cNvSpPr>
            <a:spLocks noGrp="1"/>
          </p:cNvSpPr>
          <p:nvPr>
            <p:ph idx="1"/>
          </p:nvPr>
        </p:nvSpPr>
        <p:spPr/>
        <p:txBody>
          <a:bodyPr/>
          <a:lstStyle/>
          <a:p>
            <a:r>
              <a:rPr lang="en-US" dirty="0"/>
              <a:t>Set1</a:t>
            </a:r>
          </a:p>
        </p:txBody>
      </p:sp>
      <p:sp>
        <p:nvSpPr>
          <p:cNvPr id="3" name="Content Placeholder 2">
            <a:extLst>
              <a:ext uri="{FF2B5EF4-FFF2-40B4-BE49-F238E27FC236}">
                <a16:creationId xmlns:a16="http://schemas.microsoft.com/office/drawing/2014/main" id="{981FE7A2-EAE4-4A5F-8B3B-4B6CA0377E2D}"/>
              </a:ext>
            </a:extLst>
          </p:cNvPr>
          <p:cNvSpPr>
            <a:spLocks noGrp="1"/>
          </p:cNvSpPr>
          <p:nvPr>
            <p:ph sz="quarter" idx="10"/>
          </p:nvPr>
        </p:nvSpPr>
        <p:spPr/>
        <p:txBody>
          <a:bodyPr/>
          <a:lstStyle/>
          <a:p>
            <a:r>
              <a:rPr lang="en-US" dirty="0"/>
              <a:t>Quiz</a:t>
            </a:r>
          </a:p>
        </p:txBody>
      </p:sp>
      <p:sp>
        <p:nvSpPr>
          <p:cNvPr id="4" name="Date Placeholder 3">
            <a:extLst>
              <a:ext uri="{FF2B5EF4-FFF2-40B4-BE49-F238E27FC236}">
                <a16:creationId xmlns:a16="http://schemas.microsoft.com/office/drawing/2014/main" id="{F61FC22F-77CF-E486-5EE0-CF116936AC5F}"/>
              </a:ext>
            </a:extLst>
          </p:cNvPr>
          <p:cNvSpPr>
            <a:spLocks noGrp="1"/>
          </p:cNvSpPr>
          <p:nvPr>
            <p:ph type="dt" sz="half" idx="11"/>
          </p:nvPr>
        </p:nvSpPr>
        <p:spPr/>
        <p:txBody>
          <a:bodyPr/>
          <a:lstStyle/>
          <a:p>
            <a:pPr>
              <a:defRPr/>
            </a:pPr>
            <a:fld id="{05670331-25F9-A940-A431-1C3E055398BF}" type="datetime1">
              <a:rPr lang="en-US" smtClean="0"/>
              <a:pPr>
                <a:defRPr/>
              </a:pPr>
              <a:t>8/31/24</a:t>
            </a:fld>
            <a:endParaRPr lang="en-US" dirty="0"/>
          </a:p>
        </p:txBody>
      </p:sp>
      <p:sp>
        <p:nvSpPr>
          <p:cNvPr id="5" name="Footer Placeholder 4">
            <a:extLst>
              <a:ext uri="{FF2B5EF4-FFF2-40B4-BE49-F238E27FC236}">
                <a16:creationId xmlns:a16="http://schemas.microsoft.com/office/drawing/2014/main" id="{B19B67BF-8CE9-56E3-A6AC-630BEA3F92A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605B90C-5C66-7BC8-C63C-FE68A0803C9F}"/>
              </a:ext>
            </a:extLst>
          </p:cNvPr>
          <p:cNvSpPr>
            <a:spLocks noGrp="1"/>
          </p:cNvSpPr>
          <p:nvPr>
            <p:ph type="sldNum" sz="quarter" idx="13"/>
          </p:nvPr>
        </p:nvSpPr>
        <p:spPr/>
        <p:txBody>
          <a:bodyPr/>
          <a:lstStyle/>
          <a:p>
            <a:fld id="{FBBE45C6-79A4-A04F-A617-68BF6406C136}" type="slidenum">
              <a:rPr lang="en-US" altLang="en-US" smtClean="0"/>
              <a:pPr/>
              <a:t>14</a:t>
            </a:fld>
            <a:endParaRPr lang="en-US" altLang="en-US"/>
          </a:p>
        </p:txBody>
      </p:sp>
    </p:spTree>
    <p:extLst>
      <p:ext uri="{BB962C8B-B14F-4D97-AF65-F5344CB8AC3E}">
        <p14:creationId xmlns:p14="http://schemas.microsoft.com/office/powerpoint/2010/main" val="148025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B5EF9A-7A76-2E17-8D48-CD41CC5D0B6A}"/>
              </a:ext>
            </a:extLst>
          </p:cNvPr>
          <p:cNvSpPr>
            <a:spLocks noGrp="1"/>
          </p:cNvSpPr>
          <p:nvPr>
            <p:ph sz="quarter" idx="10"/>
          </p:nvPr>
        </p:nvSpPr>
        <p:spPr/>
        <p:txBody>
          <a:bodyPr/>
          <a:lstStyle/>
          <a:p>
            <a:pPr>
              <a:defRPr/>
            </a:pPr>
            <a:r>
              <a:rPr lang="en-US" dirty="0"/>
              <a:t>XP- Extreme Programming</a:t>
            </a:r>
          </a:p>
        </p:txBody>
      </p:sp>
      <p:sp>
        <p:nvSpPr>
          <p:cNvPr id="3" name="Date Placeholder 2">
            <a:extLst>
              <a:ext uri="{FF2B5EF4-FFF2-40B4-BE49-F238E27FC236}">
                <a16:creationId xmlns:a16="http://schemas.microsoft.com/office/drawing/2014/main" id="{4FE395B2-D768-1B27-F769-8BE488680AAD}"/>
              </a:ext>
            </a:extLst>
          </p:cNvPr>
          <p:cNvSpPr>
            <a:spLocks noGrp="1"/>
          </p:cNvSpPr>
          <p:nvPr>
            <p:ph type="dt" sz="quarter" idx="11"/>
          </p:nvPr>
        </p:nvSpPr>
        <p:spPr/>
        <p:txBody>
          <a:bodyPr/>
          <a:lstStyle/>
          <a:p>
            <a:pPr>
              <a:defRPr/>
            </a:pPr>
            <a:fld id="{15249F4A-7575-457E-9FF0-A5ACBCF49C69}" type="datetime1">
              <a:rPr lang="en-US"/>
              <a:pPr>
                <a:defRPr/>
              </a:pPr>
              <a:t>8/31/24</a:t>
            </a:fld>
            <a:endParaRPr lang="en-US" dirty="0"/>
          </a:p>
        </p:txBody>
      </p:sp>
      <p:sp>
        <p:nvSpPr>
          <p:cNvPr id="4" name="Footer Placeholder 3">
            <a:extLst>
              <a:ext uri="{FF2B5EF4-FFF2-40B4-BE49-F238E27FC236}">
                <a16:creationId xmlns:a16="http://schemas.microsoft.com/office/drawing/2014/main" id="{191B9C26-4573-1987-E10B-E04A31FAEA59}"/>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E9D2EE9E-6197-1329-7F9F-C50279A8D2C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1D8B7B-4357-0944-84DC-AE27B8B6CCDF}" type="slidenum">
              <a:rPr lang="en-US" altLang="en-US">
                <a:solidFill>
                  <a:srgbClr val="898989"/>
                </a:solidFill>
              </a:rPr>
              <a:pPr eaLnBrk="1" hangingPunct="1"/>
              <a:t>15</a:t>
            </a:fld>
            <a:endParaRPr lang="en-US" altLang="en-US">
              <a:solidFill>
                <a:srgbClr val="898989"/>
              </a:solidFill>
            </a:endParaRPr>
          </a:p>
        </p:txBody>
      </p:sp>
      <p:sp>
        <p:nvSpPr>
          <p:cNvPr id="30726" name="Rectangle 5">
            <a:extLst>
              <a:ext uri="{FF2B5EF4-FFF2-40B4-BE49-F238E27FC236}">
                <a16:creationId xmlns:a16="http://schemas.microsoft.com/office/drawing/2014/main" id="{BEF71CDD-68C4-7242-F72E-6A83D9B2EC7A}"/>
              </a:ext>
            </a:extLst>
          </p:cNvPr>
          <p:cNvSpPr>
            <a:spLocks noChangeArrowheads="1"/>
          </p:cNvSpPr>
          <p:nvPr/>
        </p:nvSpPr>
        <p:spPr bwMode="auto">
          <a:xfrm>
            <a:off x="4419600" y="54864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Agile Foundations - Principles, practices and frameworks, by Peter Measey</a:t>
            </a:r>
          </a:p>
          <a:p>
            <a:pPr eaLnBrk="1" hangingPunct="1">
              <a:spcBef>
                <a:spcPct val="0"/>
              </a:spcBef>
              <a:buFontTx/>
              <a:buNone/>
            </a:pPr>
            <a:r>
              <a:rPr lang="en-US" altLang="en-US" sz="900"/>
              <a:t>Published by BCS Learning &amp; Development Limited, 2015</a:t>
            </a:r>
          </a:p>
          <a:p>
            <a:pPr eaLnBrk="1" hangingPunct="1">
              <a:spcBef>
                <a:spcPct val="0"/>
              </a:spcBef>
              <a:buFontTx/>
              <a:buNone/>
            </a:pPr>
            <a:r>
              <a:rPr lang="en-US" altLang="en-US" sz="900"/>
              <a:t>Scaling Software Agility: Best Practices for Large Enterprises by Dean Leffingwell</a:t>
            </a:r>
          </a:p>
          <a:p>
            <a:pPr eaLnBrk="1" hangingPunct="1">
              <a:spcBef>
                <a:spcPct val="0"/>
              </a:spcBef>
              <a:buFontTx/>
              <a:buNone/>
            </a:pPr>
            <a:r>
              <a:rPr lang="en-US" altLang="en-US" sz="900"/>
              <a:t>Published by Addison-Wesley Professional, 2007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EC6B59AF-429D-7B93-114C-4C5805EDAAC1}"/>
              </a:ext>
            </a:extLst>
          </p:cNvPr>
          <p:cNvSpPr>
            <a:spLocks noGrp="1"/>
          </p:cNvSpPr>
          <p:nvPr>
            <p:ph idx="1"/>
          </p:nvPr>
        </p:nvSpPr>
        <p:spPr>
          <a:xfrm>
            <a:off x="304800" y="1295400"/>
            <a:ext cx="8229600" cy="5181600"/>
          </a:xfrm>
        </p:spPr>
        <p:txBody>
          <a:bodyPr/>
          <a:lstStyle/>
          <a:p>
            <a:pPr fontAlgn="base">
              <a:spcAft>
                <a:spcPct val="0"/>
              </a:spcAft>
              <a:buFont typeface="Arial" pitchFamily="34" charset="0"/>
              <a:buChar char="•"/>
            </a:pPr>
            <a:r>
              <a:rPr lang="en-US" altLang="en-US" sz="2000"/>
              <a:t>XP is a widely used agile software development method developed by Ken Beck,2000.</a:t>
            </a:r>
          </a:p>
          <a:p>
            <a:pPr fontAlgn="base">
              <a:spcAft>
                <a:spcPct val="0"/>
              </a:spcAft>
              <a:buFont typeface="Arial" pitchFamily="34" charset="0"/>
              <a:buChar char="•"/>
            </a:pPr>
            <a:r>
              <a:rPr lang="en-US" altLang="en-US" sz="2000"/>
              <a:t>Key Practices:</a:t>
            </a:r>
          </a:p>
          <a:p>
            <a:pPr lvl="1" fontAlgn="base">
              <a:spcAft>
                <a:spcPct val="0"/>
              </a:spcAft>
              <a:buFont typeface="Arial" pitchFamily="34" charset="0"/>
              <a:buChar char="•"/>
            </a:pPr>
            <a:r>
              <a:rPr lang="en-US" altLang="en-US"/>
              <a:t>A team of five to </a:t>
            </a:r>
            <a:r>
              <a:rPr lang="en-US" altLang="en-US" b="1"/>
              <a:t>10 programmers work at one location </a:t>
            </a:r>
            <a:r>
              <a:rPr lang="en-US" altLang="en-US"/>
              <a:t>with </a:t>
            </a:r>
            <a:r>
              <a:rPr lang="en-US" altLang="en-US" b="1"/>
              <a:t>customer representation on site.</a:t>
            </a:r>
          </a:p>
          <a:p>
            <a:pPr lvl="1" fontAlgn="base">
              <a:spcAft>
                <a:spcPct val="0"/>
              </a:spcAft>
              <a:buFont typeface="Arial" pitchFamily="34" charset="0"/>
              <a:buChar char="•"/>
            </a:pPr>
            <a:r>
              <a:rPr lang="en-US" altLang="en-US"/>
              <a:t>Development occurs in </a:t>
            </a:r>
            <a:r>
              <a:rPr lang="en-US" altLang="en-US" b="1"/>
              <a:t>frequent builds or iterations</a:t>
            </a:r>
            <a:r>
              <a:rPr lang="en-US" altLang="en-US"/>
              <a:t>, each of which is releasable and delivers incremental functionality.</a:t>
            </a:r>
          </a:p>
          <a:p>
            <a:pPr lvl="1" fontAlgn="base">
              <a:spcAft>
                <a:spcPct val="0"/>
              </a:spcAft>
              <a:buFont typeface="Arial" pitchFamily="34" charset="0"/>
              <a:buChar char="•"/>
            </a:pPr>
            <a:r>
              <a:rPr lang="en-US" altLang="en-US"/>
              <a:t>Requirements are specified as </a:t>
            </a:r>
            <a:r>
              <a:rPr lang="en-US" altLang="en-US" b="1"/>
              <a:t>user stories, </a:t>
            </a:r>
            <a:r>
              <a:rPr lang="en-US" altLang="en-US"/>
              <a:t>each a chunk of new functionality the user requires.</a:t>
            </a:r>
          </a:p>
          <a:p>
            <a:pPr lvl="1" fontAlgn="base">
              <a:spcAft>
                <a:spcPct val="0"/>
              </a:spcAft>
              <a:buFont typeface="Arial" pitchFamily="34" charset="0"/>
              <a:buChar char="•"/>
            </a:pPr>
            <a:r>
              <a:rPr lang="en-US" altLang="en-US" b="1"/>
              <a:t>Programmers work in pairs</a:t>
            </a:r>
            <a:r>
              <a:rPr lang="en-US" altLang="en-US"/>
              <a:t>, follow strict coding standards, and do their own unit testing.</a:t>
            </a:r>
          </a:p>
          <a:p>
            <a:pPr lvl="1" fontAlgn="base">
              <a:spcAft>
                <a:spcPct val="0"/>
              </a:spcAft>
              <a:buFont typeface="Arial" pitchFamily="34" charset="0"/>
              <a:buChar char="•"/>
            </a:pPr>
            <a:r>
              <a:rPr lang="en-US" altLang="en-US"/>
              <a:t>Requirements, architecture, and </a:t>
            </a:r>
            <a:r>
              <a:rPr lang="en-US" altLang="en-US" b="1"/>
              <a:t>design emerge </a:t>
            </a:r>
            <a:r>
              <a:rPr lang="en-US" altLang="en-US"/>
              <a:t>over the course of the project.</a:t>
            </a:r>
          </a:p>
          <a:p>
            <a:pPr lvl="1" fontAlgn="base">
              <a:spcAft>
                <a:spcPct val="0"/>
              </a:spcAft>
              <a:buFont typeface="Arial" pitchFamily="34" charset="0"/>
              <a:buChar char="•"/>
            </a:pPr>
            <a:r>
              <a:rPr lang="en-US" altLang="en-US"/>
              <a:t>XP is prescriptive in scope. It is best applied to </a:t>
            </a:r>
            <a:r>
              <a:rPr lang="en-US" altLang="en-US" b="1"/>
              <a:t>small teams </a:t>
            </a:r>
            <a:r>
              <a:rPr lang="en-US" altLang="en-US"/>
              <a:t>of under 10 developers, and the </a:t>
            </a:r>
            <a:r>
              <a:rPr lang="en-US" altLang="en-US" b="1"/>
              <a:t>customer should be either integral to the team </a:t>
            </a:r>
            <a:r>
              <a:rPr lang="en-US" altLang="en-US"/>
              <a:t>or readily accessible</a:t>
            </a:r>
          </a:p>
          <a:p>
            <a:pPr fontAlgn="base">
              <a:spcAft>
                <a:spcPct val="0"/>
              </a:spcAft>
              <a:buFont typeface="Arial" pitchFamily="34" charset="0"/>
              <a:buChar char="•"/>
            </a:pPr>
            <a:r>
              <a:rPr lang="en-US" altLang="en-US" sz="2000"/>
              <a:t>What is Extreme?</a:t>
            </a:r>
          </a:p>
          <a:p>
            <a:pPr lvl="1" fontAlgn="base">
              <a:spcAft>
                <a:spcPct val="0"/>
              </a:spcAft>
              <a:buFont typeface="Arial" pitchFamily="34" charset="0"/>
              <a:buChar char="•"/>
            </a:pPr>
            <a:r>
              <a:rPr lang="en-US" altLang="en-US" sz="1200"/>
              <a:t> – </a:t>
            </a:r>
            <a:r>
              <a:rPr lang="en-US" altLang="en-US" sz="1400"/>
              <a:t>Practices are to its purest, simplest form, P-Programming- innovative and sometimes controversial practices for the actual writing of software.</a:t>
            </a:r>
          </a:p>
          <a:p>
            <a:pPr fontAlgn="base">
              <a:spcAft>
                <a:spcPct val="0"/>
              </a:spcAft>
              <a:buFont typeface="Arial" pitchFamily="34" charset="0"/>
              <a:buChar char="•"/>
            </a:pPr>
            <a:br>
              <a:rPr lang="en-US" altLang="en-US"/>
            </a:br>
            <a:endParaRPr lang="en-US" altLang="en-US"/>
          </a:p>
        </p:txBody>
      </p:sp>
      <p:sp>
        <p:nvSpPr>
          <p:cNvPr id="3" name="Content Placeholder 2">
            <a:extLst>
              <a:ext uri="{FF2B5EF4-FFF2-40B4-BE49-F238E27FC236}">
                <a16:creationId xmlns:a16="http://schemas.microsoft.com/office/drawing/2014/main" id="{C3562FBB-CFA6-C839-C46B-64C6134AA2EF}"/>
              </a:ext>
            </a:extLst>
          </p:cNvPr>
          <p:cNvSpPr>
            <a:spLocks noGrp="1"/>
          </p:cNvSpPr>
          <p:nvPr>
            <p:ph sz="quarter" idx="10"/>
          </p:nvPr>
        </p:nvSpPr>
        <p:spPr/>
        <p:txBody>
          <a:bodyPr/>
          <a:lstStyle/>
          <a:p>
            <a:pPr>
              <a:defRPr/>
            </a:pPr>
            <a:r>
              <a:rPr lang="en-US" dirty="0"/>
              <a:t>What is e</a:t>
            </a:r>
            <a:r>
              <a:rPr lang="en-US" u="sng" dirty="0"/>
              <a:t>X</a:t>
            </a:r>
            <a:r>
              <a:rPr lang="en-US" dirty="0"/>
              <a:t>treme </a:t>
            </a:r>
            <a:r>
              <a:rPr lang="en-US" u="sng" dirty="0"/>
              <a:t>P</a:t>
            </a:r>
            <a:r>
              <a:rPr lang="en-US" dirty="0"/>
              <a:t>rogramming?</a:t>
            </a:r>
          </a:p>
        </p:txBody>
      </p:sp>
      <p:sp>
        <p:nvSpPr>
          <p:cNvPr id="4" name="Date Placeholder 3">
            <a:extLst>
              <a:ext uri="{FF2B5EF4-FFF2-40B4-BE49-F238E27FC236}">
                <a16:creationId xmlns:a16="http://schemas.microsoft.com/office/drawing/2014/main" id="{3AF7AB34-A034-F70F-D89F-EB5359EB2E74}"/>
              </a:ext>
            </a:extLst>
          </p:cNvPr>
          <p:cNvSpPr>
            <a:spLocks noGrp="1"/>
          </p:cNvSpPr>
          <p:nvPr>
            <p:ph type="dt" sz="quarter" idx="11"/>
          </p:nvPr>
        </p:nvSpPr>
        <p:spPr/>
        <p:txBody>
          <a:bodyPr/>
          <a:lstStyle/>
          <a:p>
            <a:pPr>
              <a:defRPr/>
            </a:pPr>
            <a:fld id="{7C1629B9-F303-4D85-8DF3-D3CC597FB65D}" type="datetime1">
              <a:rPr lang="en-US"/>
              <a:pPr>
                <a:defRPr/>
              </a:pPr>
              <a:t>8/31/24</a:t>
            </a:fld>
            <a:endParaRPr lang="en-US" dirty="0"/>
          </a:p>
        </p:txBody>
      </p:sp>
      <p:sp>
        <p:nvSpPr>
          <p:cNvPr id="5" name="Footer Placeholder 4">
            <a:extLst>
              <a:ext uri="{FF2B5EF4-FFF2-40B4-BE49-F238E27FC236}">
                <a16:creationId xmlns:a16="http://schemas.microsoft.com/office/drawing/2014/main" id="{F83747B6-CEF5-E50E-2C4F-C7BFFABAAF6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A26093B-6ED1-5813-1AED-4B9129F452B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DC3C72-3970-2D46-9C21-7E4B7F00312D}" type="slidenum">
              <a:rPr lang="en-US" altLang="en-US">
                <a:solidFill>
                  <a:srgbClr val="898989"/>
                </a:solidFill>
              </a:rPr>
              <a:pPr eaLnBrk="1" hangingPunct="1"/>
              <a:t>16</a:t>
            </a:fld>
            <a:endParaRPr lang="en-US" altLang="en-US">
              <a:solidFill>
                <a:srgbClr val="89898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6">
            <a:extLst>
              <a:ext uri="{FF2B5EF4-FFF2-40B4-BE49-F238E27FC236}">
                <a16:creationId xmlns:a16="http://schemas.microsoft.com/office/drawing/2014/main" id="{B16BF3A4-2E82-7E5B-540E-D2C3867C52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752600"/>
            <a:ext cx="7124700" cy="3429000"/>
          </a:xfrm>
        </p:spPr>
      </p:pic>
      <p:sp>
        <p:nvSpPr>
          <p:cNvPr id="3" name="Content Placeholder 2">
            <a:extLst>
              <a:ext uri="{FF2B5EF4-FFF2-40B4-BE49-F238E27FC236}">
                <a16:creationId xmlns:a16="http://schemas.microsoft.com/office/drawing/2014/main" id="{1A1F029D-EB9C-8859-F74C-499D8113EF8B}"/>
              </a:ext>
            </a:extLst>
          </p:cNvPr>
          <p:cNvSpPr>
            <a:spLocks noGrp="1"/>
          </p:cNvSpPr>
          <p:nvPr>
            <p:ph sz="quarter" idx="10"/>
          </p:nvPr>
        </p:nvSpPr>
        <p:spPr/>
        <p:txBody>
          <a:bodyPr/>
          <a:lstStyle/>
          <a:p>
            <a:pPr>
              <a:defRPr/>
            </a:pPr>
            <a:r>
              <a:rPr lang="en-US" dirty="0"/>
              <a:t>How XP fits in Agile</a:t>
            </a:r>
          </a:p>
        </p:txBody>
      </p:sp>
      <p:sp>
        <p:nvSpPr>
          <p:cNvPr id="4" name="Date Placeholder 3">
            <a:extLst>
              <a:ext uri="{FF2B5EF4-FFF2-40B4-BE49-F238E27FC236}">
                <a16:creationId xmlns:a16="http://schemas.microsoft.com/office/drawing/2014/main" id="{ADA48299-FD55-D19C-DD5D-B48FAF385F66}"/>
              </a:ext>
            </a:extLst>
          </p:cNvPr>
          <p:cNvSpPr>
            <a:spLocks noGrp="1"/>
          </p:cNvSpPr>
          <p:nvPr>
            <p:ph type="dt" sz="quarter" idx="11"/>
          </p:nvPr>
        </p:nvSpPr>
        <p:spPr/>
        <p:txBody>
          <a:bodyPr/>
          <a:lstStyle/>
          <a:p>
            <a:pPr>
              <a:defRPr/>
            </a:pPr>
            <a:fld id="{3257B109-6DC6-495B-A532-2BE3C24DF4B6}" type="datetime1">
              <a:rPr lang="en-US"/>
              <a:pPr>
                <a:defRPr/>
              </a:pPr>
              <a:t>8/31/24</a:t>
            </a:fld>
            <a:endParaRPr lang="en-US" dirty="0"/>
          </a:p>
        </p:txBody>
      </p:sp>
      <p:sp>
        <p:nvSpPr>
          <p:cNvPr id="5" name="Footer Placeholder 4">
            <a:extLst>
              <a:ext uri="{FF2B5EF4-FFF2-40B4-BE49-F238E27FC236}">
                <a16:creationId xmlns:a16="http://schemas.microsoft.com/office/drawing/2014/main" id="{C4782499-5A3C-2BEA-EC09-22C6382C051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18CAADA-2AD8-88E9-8C27-E1EFEDED9FF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6895C2-FC21-4049-ADED-C67CFF0561E5}" type="slidenum">
              <a:rPr lang="en-US" altLang="en-US">
                <a:solidFill>
                  <a:srgbClr val="898989"/>
                </a:solidFill>
              </a:rPr>
              <a:pPr eaLnBrk="1" hangingPunct="1"/>
              <a:t>17</a:t>
            </a:fld>
            <a:endParaRPr lang="en-US" altLang="en-US">
              <a:solidFill>
                <a:srgbClr val="898989"/>
              </a:solidFill>
            </a:endParaRPr>
          </a:p>
        </p:txBody>
      </p:sp>
      <p:sp>
        <p:nvSpPr>
          <p:cNvPr id="32775" name="TextBox 7">
            <a:extLst>
              <a:ext uri="{FF2B5EF4-FFF2-40B4-BE49-F238E27FC236}">
                <a16:creationId xmlns:a16="http://schemas.microsoft.com/office/drawing/2014/main" id="{C9E31827-041A-4102-E815-75F3D355B84A}"/>
              </a:ext>
            </a:extLst>
          </p:cNvPr>
          <p:cNvSpPr txBox="1">
            <a:spLocks noChangeArrowheads="1"/>
          </p:cNvSpPr>
          <p:nvPr/>
        </p:nvSpPr>
        <p:spPr bwMode="auto">
          <a:xfrm flipH="1">
            <a:off x="5943600" y="6002338"/>
            <a:ext cx="23510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t>Source :Lynda.com/XP overview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a:extLst>
              <a:ext uri="{FF2B5EF4-FFF2-40B4-BE49-F238E27FC236}">
                <a16:creationId xmlns:a16="http://schemas.microsoft.com/office/drawing/2014/main" id="{96F4BAE0-5C8C-8F8B-7FAC-00A4098610D8}"/>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z="2000" b="1"/>
              <a:t>The primary theme of XP is that if something hurts, do it all the time.</a:t>
            </a:r>
            <a:r>
              <a:rPr lang="en-US" altLang="en-US"/>
              <a:t> </a:t>
            </a:r>
          </a:p>
          <a:p>
            <a:pPr lvl="1" fontAlgn="base">
              <a:spcAft>
                <a:spcPct val="0"/>
              </a:spcAft>
              <a:buFont typeface="Arial" pitchFamily="34" charset="0"/>
              <a:buChar char="•"/>
            </a:pPr>
            <a:r>
              <a:rPr lang="en-US" altLang="en-US"/>
              <a:t>If code reviews are good, we’ll review code all the time (pair programming).</a:t>
            </a:r>
          </a:p>
          <a:p>
            <a:pPr lvl="1" fontAlgn="base">
              <a:spcAft>
                <a:spcPct val="0"/>
              </a:spcAft>
              <a:buFont typeface="Arial" pitchFamily="34" charset="0"/>
              <a:buChar char="•"/>
            </a:pPr>
            <a:r>
              <a:rPr lang="en-US" altLang="en-US"/>
              <a:t>If testing is good, everybody will test all the time (unit testing), even the customers (functional testing).</a:t>
            </a:r>
          </a:p>
          <a:p>
            <a:pPr lvl="1" fontAlgn="base">
              <a:spcAft>
                <a:spcPct val="0"/>
              </a:spcAft>
              <a:buFont typeface="Arial" pitchFamily="34" charset="0"/>
              <a:buChar char="•"/>
            </a:pPr>
            <a:r>
              <a:rPr lang="en-US" altLang="en-US"/>
              <a:t>If design is good, we’ll make it part of everybody’s daily business (refactoring).</a:t>
            </a:r>
          </a:p>
          <a:p>
            <a:pPr lvl="1" fontAlgn="base">
              <a:spcAft>
                <a:spcPct val="0"/>
              </a:spcAft>
              <a:buFont typeface="Arial" pitchFamily="34" charset="0"/>
              <a:buChar char="•"/>
            </a:pPr>
            <a:r>
              <a:rPr lang="en-US" altLang="en-US"/>
              <a:t>If simplicity is good, we’ll always leave the system with the simplest design that supports its current functionality (the simplest thing that could possibly work).</a:t>
            </a:r>
          </a:p>
          <a:p>
            <a:pPr lvl="1" fontAlgn="base">
              <a:spcAft>
                <a:spcPct val="0"/>
              </a:spcAft>
              <a:buFont typeface="Arial" pitchFamily="34" charset="0"/>
              <a:buChar char="•"/>
            </a:pPr>
            <a:r>
              <a:rPr lang="en-US" altLang="en-US"/>
              <a:t>If architecture is important, everybody will work at defining and refining architecture all the time (metaphor).</a:t>
            </a:r>
          </a:p>
          <a:p>
            <a:pPr lvl="1" fontAlgn="base">
              <a:spcAft>
                <a:spcPct val="0"/>
              </a:spcAft>
              <a:buFont typeface="Arial" pitchFamily="34" charset="0"/>
              <a:buChar char="•"/>
            </a:pPr>
            <a:r>
              <a:rPr lang="en-US" altLang="en-US"/>
              <a:t>If integration testing is important, we will integrate and test several times a day (continuous integration).</a:t>
            </a:r>
          </a:p>
          <a:p>
            <a:pPr lvl="1" fontAlgn="base">
              <a:spcAft>
                <a:spcPct val="0"/>
              </a:spcAft>
              <a:buFont typeface="Arial" pitchFamily="34" charset="0"/>
              <a:buChar char="•"/>
            </a:pPr>
            <a:r>
              <a:rPr lang="en-US" altLang="en-US"/>
              <a:t>If short iterations are good, we will make the iterations really, really short—seconds and minutes and hours, not weeks and months and years.</a:t>
            </a:r>
          </a:p>
          <a:p>
            <a:pPr fontAlgn="base">
              <a:spcAft>
                <a:spcPct val="0"/>
              </a:spcAft>
              <a:buFont typeface="Arial" pitchFamily="34" charset="0"/>
              <a:buChar char="•"/>
            </a:pPr>
            <a:r>
              <a:rPr lang="en-US" altLang="en-US"/>
              <a:t>The Extreme case!</a:t>
            </a:r>
          </a:p>
        </p:txBody>
      </p:sp>
      <p:sp>
        <p:nvSpPr>
          <p:cNvPr id="3" name="Content Placeholder 2">
            <a:extLst>
              <a:ext uri="{FF2B5EF4-FFF2-40B4-BE49-F238E27FC236}">
                <a16:creationId xmlns:a16="http://schemas.microsoft.com/office/drawing/2014/main" id="{5CDD2DAF-DB8E-9A33-7908-26D73661B2A2}"/>
              </a:ext>
            </a:extLst>
          </p:cNvPr>
          <p:cNvSpPr>
            <a:spLocks noGrp="1"/>
          </p:cNvSpPr>
          <p:nvPr>
            <p:ph sz="quarter" idx="10"/>
          </p:nvPr>
        </p:nvSpPr>
        <p:spPr/>
        <p:txBody>
          <a:bodyPr/>
          <a:lstStyle/>
          <a:p>
            <a:pPr>
              <a:defRPr/>
            </a:pPr>
            <a:r>
              <a:rPr lang="en-US" dirty="0"/>
              <a:t>XP Theme</a:t>
            </a:r>
          </a:p>
        </p:txBody>
      </p:sp>
      <p:sp>
        <p:nvSpPr>
          <p:cNvPr id="4" name="Date Placeholder 3">
            <a:extLst>
              <a:ext uri="{FF2B5EF4-FFF2-40B4-BE49-F238E27FC236}">
                <a16:creationId xmlns:a16="http://schemas.microsoft.com/office/drawing/2014/main" id="{624839A0-2DD7-628B-0A09-C8066B7023E2}"/>
              </a:ext>
            </a:extLst>
          </p:cNvPr>
          <p:cNvSpPr>
            <a:spLocks noGrp="1"/>
          </p:cNvSpPr>
          <p:nvPr>
            <p:ph type="dt" sz="quarter" idx="11"/>
          </p:nvPr>
        </p:nvSpPr>
        <p:spPr/>
        <p:txBody>
          <a:bodyPr/>
          <a:lstStyle/>
          <a:p>
            <a:pPr>
              <a:defRPr/>
            </a:pPr>
            <a:fld id="{97818992-88C9-4D90-B5AF-92BB1B46843E}" type="datetime1">
              <a:rPr lang="en-US"/>
              <a:pPr>
                <a:defRPr/>
              </a:pPr>
              <a:t>8/31/24</a:t>
            </a:fld>
            <a:endParaRPr lang="en-US" dirty="0"/>
          </a:p>
        </p:txBody>
      </p:sp>
      <p:sp>
        <p:nvSpPr>
          <p:cNvPr id="5" name="Footer Placeholder 4">
            <a:extLst>
              <a:ext uri="{FF2B5EF4-FFF2-40B4-BE49-F238E27FC236}">
                <a16:creationId xmlns:a16="http://schemas.microsoft.com/office/drawing/2014/main" id="{7228182A-AA00-81B8-4C25-8345FC8AE26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4E7F079-3BD7-7AED-433D-258BBD1FBDD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091399-1896-9741-A559-F7C905580A37}" type="slidenum">
              <a:rPr lang="en-US" altLang="en-US">
                <a:solidFill>
                  <a:srgbClr val="898989"/>
                </a:solidFill>
              </a:rPr>
              <a:pPr eaLnBrk="1" hangingPunct="1"/>
              <a:t>18</a:t>
            </a:fld>
            <a:endParaRPr lang="en-US" altLang="en-US">
              <a:solidFill>
                <a:srgbClr val="898989"/>
              </a:solidFill>
            </a:endParaRPr>
          </a:p>
        </p:txBody>
      </p:sp>
      <p:sp>
        <p:nvSpPr>
          <p:cNvPr id="33799" name="TextBox 6">
            <a:extLst>
              <a:ext uri="{FF2B5EF4-FFF2-40B4-BE49-F238E27FC236}">
                <a16:creationId xmlns:a16="http://schemas.microsoft.com/office/drawing/2014/main" id="{781E41D1-5096-09AE-C98F-EA500233C4A5}"/>
              </a:ext>
            </a:extLst>
          </p:cNvPr>
          <p:cNvSpPr txBox="1">
            <a:spLocks noChangeArrowheads="1"/>
          </p:cNvSpPr>
          <p:nvPr/>
        </p:nvSpPr>
        <p:spPr bwMode="auto">
          <a:xfrm flipH="1">
            <a:off x="5943600" y="6002338"/>
            <a:ext cx="23510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a:t>Source :Lynda.com/XP overview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Content Placeholder 6">
            <a:extLst>
              <a:ext uri="{FF2B5EF4-FFF2-40B4-BE49-F238E27FC236}">
                <a16:creationId xmlns:a16="http://schemas.microsoft.com/office/drawing/2014/main" id="{FC6A1447-356A-6494-26AD-38C2060C07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981200"/>
            <a:ext cx="8461375" cy="3351213"/>
          </a:xfrm>
        </p:spPr>
      </p:pic>
      <p:sp>
        <p:nvSpPr>
          <p:cNvPr id="3" name="Content Placeholder 2">
            <a:extLst>
              <a:ext uri="{FF2B5EF4-FFF2-40B4-BE49-F238E27FC236}">
                <a16:creationId xmlns:a16="http://schemas.microsoft.com/office/drawing/2014/main" id="{57E243E8-33EC-1BA9-8AEC-FF0778C6D0E5}"/>
              </a:ext>
            </a:extLst>
          </p:cNvPr>
          <p:cNvSpPr>
            <a:spLocks noGrp="1"/>
          </p:cNvSpPr>
          <p:nvPr>
            <p:ph sz="quarter" idx="10"/>
          </p:nvPr>
        </p:nvSpPr>
        <p:spPr/>
        <p:txBody>
          <a:bodyPr/>
          <a:lstStyle/>
          <a:p>
            <a:pPr>
              <a:buFont typeface="Arial" charset="0"/>
              <a:buNone/>
              <a:defRPr/>
            </a:pPr>
            <a:r>
              <a:rPr lang="en-US" dirty="0"/>
              <a:t>A visual process model for XP</a:t>
            </a:r>
          </a:p>
        </p:txBody>
      </p:sp>
      <p:sp>
        <p:nvSpPr>
          <p:cNvPr id="4" name="Date Placeholder 3">
            <a:extLst>
              <a:ext uri="{FF2B5EF4-FFF2-40B4-BE49-F238E27FC236}">
                <a16:creationId xmlns:a16="http://schemas.microsoft.com/office/drawing/2014/main" id="{8169AD31-013C-7454-512A-20AF6395373A}"/>
              </a:ext>
            </a:extLst>
          </p:cNvPr>
          <p:cNvSpPr>
            <a:spLocks noGrp="1"/>
          </p:cNvSpPr>
          <p:nvPr>
            <p:ph type="dt" sz="quarter" idx="11"/>
          </p:nvPr>
        </p:nvSpPr>
        <p:spPr/>
        <p:txBody>
          <a:bodyPr/>
          <a:lstStyle/>
          <a:p>
            <a:pPr>
              <a:defRPr/>
            </a:pPr>
            <a:fld id="{7E535181-FC2F-4387-88AE-B72DFC11BB87}" type="datetime1">
              <a:rPr lang="en-US"/>
              <a:pPr>
                <a:defRPr/>
              </a:pPr>
              <a:t>8/31/24</a:t>
            </a:fld>
            <a:endParaRPr lang="en-US" dirty="0"/>
          </a:p>
        </p:txBody>
      </p:sp>
      <p:sp>
        <p:nvSpPr>
          <p:cNvPr id="5" name="Footer Placeholder 4">
            <a:extLst>
              <a:ext uri="{FF2B5EF4-FFF2-40B4-BE49-F238E27FC236}">
                <a16:creationId xmlns:a16="http://schemas.microsoft.com/office/drawing/2014/main" id="{5D624461-7406-BE45-845A-486BF11549EA}"/>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8D00498-D5C1-8EBE-608B-D3BADA79F24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6E5F35-36E4-824E-9E3A-FEB5A1E9240E}" type="slidenum">
              <a:rPr lang="en-US" altLang="en-US">
                <a:solidFill>
                  <a:srgbClr val="898989"/>
                </a:solidFill>
              </a:rPr>
              <a:pPr eaLnBrk="1" hangingPunct="1"/>
              <a:t>19</a:t>
            </a:fld>
            <a:endParaRPr lang="en-US" altLang="en-US">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B3CC0-1D9D-353C-81BE-9AE75D48CF37}"/>
              </a:ext>
            </a:extLst>
          </p:cNvPr>
          <p:cNvSpPr>
            <a:spLocks noGrp="1"/>
          </p:cNvSpPr>
          <p:nvPr>
            <p:ph sz="quarter" idx="10"/>
          </p:nvPr>
        </p:nvSpPr>
        <p:spPr/>
        <p:txBody>
          <a:bodyPr/>
          <a:lstStyle/>
          <a:p>
            <a:pPr eaLnBrk="1" hangingPunct="1">
              <a:spcBef>
                <a:spcPct val="0"/>
              </a:spcBef>
              <a:buFont typeface="Arial" charset="0"/>
              <a:buNone/>
              <a:defRPr/>
            </a:pPr>
            <a:r>
              <a:rPr lang="en-US" dirty="0">
                <a:latin typeface="Arial" charset="0"/>
                <a:cs typeface="Arial" charset="0"/>
              </a:rPr>
              <a:t>SE ZG 544 , Agile Software Process</a:t>
            </a:r>
          </a:p>
          <a:p>
            <a:pPr eaLnBrk="1" hangingPunct="1">
              <a:spcBef>
                <a:spcPct val="0"/>
              </a:spcBef>
              <a:defRPr/>
            </a:pPr>
            <a:r>
              <a:rPr lang="en-US" dirty="0">
                <a:latin typeface="Arial" charset="0"/>
                <a:cs typeface="Arial" charset="0"/>
              </a:rPr>
              <a:t>Module-4 - </a:t>
            </a:r>
            <a:r>
              <a:rPr lang="en-IN" dirty="0"/>
              <a:t>Agile Methodologies</a:t>
            </a:r>
            <a:endParaRPr lang="en-US" dirty="0">
              <a:latin typeface="Arial" charset="0"/>
              <a:cs typeface="Arial" charset="0"/>
            </a:endParaRPr>
          </a:p>
        </p:txBody>
      </p:sp>
      <p:sp>
        <p:nvSpPr>
          <p:cNvPr id="3" name="Date Placeholder 2">
            <a:extLst>
              <a:ext uri="{FF2B5EF4-FFF2-40B4-BE49-F238E27FC236}">
                <a16:creationId xmlns:a16="http://schemas.microsoft.com/office/drawing/2014/main" id="{2D3C40A9-4302-C478-EA75-6D949E476094}"/>
              </a:ext>
            </a:extLst>
          </p:cNvPr>
          <p:cNvSpPr>
            <a:spLocks noGrp="1"/>
          </p:cNvSpPr>
          <p:nvPr>
            <p:ph type="dt" sz="quarter" idx="11"/>
          </p:nvPr>
        </p:nvSpPr>
        <p:spPr/>
        <p:txBody>
          <a:bodyPr/>
          <a:lstStyle/>
          <a:p>
            <a:pPr>
              <a:defRPr/>
            </a:pPr>
            <a:fld id="{AFF280F6-54CB-4209-B821-65164567E5B2}" type="datetime1">
              <a:rPr lang="en-US"/>
              <a:pPr>
                <a:defRPr/>
              </a:pPr>
              <a:t>8/31/24</a:t>
            </a:fld>
            <a:endParaRPr lang="en-US" dirty="0"/>
          </a:p>
        </p:txBody>
      </p:sp>
      <p:sp>
        <p:nvSpPr>
          <p:cNvPr id="4" name="Footer Placeholder 3">
            <a:extLst>
              <a:ext uri="{FF2B5EF4-FFF2-40B4-BE49-F238E27FC236}">
                <a16:creationId xmlns:a16="http://schemas.microsoft.com/office/drawing/2014/main" id="{49042FBC-A580-2289-9B4D-B27837C5764C}"/>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49EF5E84-6D74-7C60-43C7-3CDD6B96ABE6}"/>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997CD4-6ED6-B843-9F91-86448FE9B25F}" type="slidenum">
              <a:rPr lang="en-US" altLang="en-US">
                <a:solidFill>
                  <a:srgbClr val="898989"/>
                </a:solidFill>
              </a:rPr>
              <a:pPr eaLnBrk="1" hangingPunct="1"/>
              <a:t>2</a:t>
            </a:fld>
            <a:endParaRPr lang="en-US" altLang="en-US">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a:extLst>
              <a:ext uri="{FF2B5EF4-FFF2-40B4-BE49-F238E27FC236}">
                <a16:creationId xmlns:a16="http://schemas.microsoft.com/office/drawing/2014/main" id="{6F2D6AAA-E871-4503-5180-3DEBBCDF2C2E}"/>
              </a:ext>
            </a:extLst>
          </p:cNvPr>
          <p:cNvSpPr>
            <a:spLocks noGrp="1"/>
          </p:cNvSpPr>
          <p:nvPr>
            <p:ph idx="1"/>
          </p:nvPr>
        </p:nvSpPr>
        <p:spPr>
          <a:xfrm>
            <a:off x="304800" y="1371600"/>
            <a:ext cx="8229600" cy="5181600"/>
          </a:xfrm>
        </p:spPr>
        <p:txBody>
          <a:bodyPr/>
          <a:lstStyle/>
          <a:p>
            <a:pPr fontAlgn="base">
              <a:spcAft>
                <a:spcPct val="0"/>
              </a:spcAft>
              <a:buFont typeface="Arial" pitchFamily="34" charset="0"/>
              <a:buChar char="•"/>
            </a:pPr>
            <a:r>
              <a:rPr lang="en-US" altLang="en-US" sz="2000" b="1"/>
              <a:t>Communication</a:t>
            </a:r>
            <a:r>
              <a:rPr lang="en-US" altLang="en-US" sz="2000"/>
              <a:t> (Key to Product Quality)</a:t>
            </a:r>
          </a:p>
          <a:p>
            <a:pPr lvl="1" fontAlgn="base">
              <a:spcAft>
                <a:spcPct val="0"/>
              </a:spcAft>
              <a:buFont typeface="Arial" pitchFamily="34" charset="0"/>
              <a:buChar char="•"/>
            </a:pPr>
            <a:r>
              <a:rPr lang="en-US" altLang="en-US"/>
              <a:t>Planning, Estimation, Co-location, Pair-programming, Unit tests</a:t>
            </a:r>
          </a:p>
          <a:p>
            <a:pPr fontAlgn="base">
              <a:spcAft>
                <a:spcPct val="0"/>
              </a:spcAft>
              <a:buFont typeface="Arial" pitchFamily="34" charset="0"/>
              <a:buChar char="•"/>
            </a:pPr>
            <a:r>
              <a:rPr lang="en-US" altLang="en-US" sz="2000" b="1"/>
              <a:t>Feedback</a:t>
            </a:r>
            <a:r>
              <a:rPr lang="en-US" altLang="en-US" sz="2000"/>
              <a:t> (Ensures stay on course)</a:t>
            </a:r>
          </a:p>
          <a:p>
            <a:pPr lvl="1" fontAlgn="base">
              <a:spcAft>
                <a:spcPct val="0"/>
              </a:spcAft>
              <a:buFont typeface="Arial" pitchFamily="34" charset="0"/>
              <a:buChar char="•"/>
            </a:pPr>
            <a:r>
              <a:rPr lang="en-US" altLang="en-US"/>
              <a:t>Short iterations, On-site customer, State of functional tests shows the current development of the project  and unit tests  shows state of the code base.</a:t>
            </a:r>
          </a:p>
          <a:p>
            <a:pPr fontAlgn="base">
              <a:spcAft>
                <a:spcPct val="0"/>
              </a:spcAft>
              <a:buFont typeface="Arial" pitchFamily="34" charset="0"/>
              <a:buChar char="•"/>
            </a:pPr>
            <a:r>
              <a:rPr lang="en-US" altLang="en-US" sz="2000" b="1"/>
              <a:t>Simplicity</a:t>
            </a:r>
            <a:r>
              <a:rPr lang="en-US" altLang="en-US" sz="2000"/>
              <a:t>(Simple design has least bugs and easy to modify</a:t>
            </a:r>
          </a:p>
          <a:p>
            <a:pPr lvl="1" fontAlgn="base">
              <a:spcAft>
                <a:spcPct val="0"/>
              </a:spcAft>
              <a:buFont typeface="Arial" pitchFamily="34" charset="0"/>
              <a:buChar char="•"/>
            </a:pPr>
            <a:r>
              <a:rPr lang="en-US" altLang="en-US"/>
              <a:t>‘‘Do the simplest thing that could possibly work” philosophy, focusing on solutions for the current iterations of work and contribute to rapid development of stories.</a:t>
            </a:r>
          </a:p>
          <a:p>
            <a:pPr lvl="1" fontAlgn="base">
              <a:spcAft>
                <a:spcPct val="0"/>
              </a:spcAft>
              <a:buFont typeface="Arial" pitchFamily="34" charset="0"/>
              <a:buChar char="•"/>
            </a:pPr>
            <a:r>
              <a:rPr lang="en-US" altLang="en-US"/>
              <a:t>No extra functionality. </a:t>
            </a:r>
          </a:p>
          <a:p>
            <a:pPr fontAlgn="base">
              <a:spcAft>
                <a:spcPct val="0"/>
              </a:spcAft>
              <a:buFont typeface="Arial" pitchFamily="34" charset="0"/>
              <a:buChar char="•"/>
            </a:pPr>
            <a:r>
              <a:rPr lang="en-US" altLang="en-US" sz="2000" b="1"/>
              <a:t>Respect</a:t>
            </a:r>
            <a:r>
              <a:rPr lang="en-US" altLang="en-US" sz="2000"/>
              <a:t> (Respect each other ideas we are creating together)</a:t>
            </a:r>
          </a:p>
          <a:p>
            <a:pPr lvl="1" fontAlgn="base">
              <a:spcAft>
                <a:spcPct val="0"/>
              </a:spcAft>
              <a:buFont typeface="Arial" pitchFamily="34" charset="0"/>
              <a:buChar char="•"/>
            </a:pPr>
            <a:r>
              <a:rPr lang="en-US" altLang="en-US"/>
              <a:t>Respecting oneself and other team members in the team</a:t>
            </a:r>
          </a:p>
          <a:p>
            <a:pPr fontAlgn="base">
              <a:spcAft>
                <a:spcPct val="0"/>
              </a:spcAft>
              <a:buFont typeface="Arial" pitchFamily="34" charset="0"/>
              <a:buChar char="•"/>
            </a:pPr>
            <a:r>
              <a:rPr lang="en-US" altLang="en-US" sz="2000" b="1"/>
              <a:t>Courage</a:t>
            </a:r>
            <a:r>
              <a:rPr lang="en-US" altLang="en-US" sz="2000"/>
              <a:t> (It takes courage to do things you know are right)</a:t>
            </a:r>
          </a:p>
          <a:p>
            <a:pPr lvl="1" fontAlgn="base">
              <a:spcAft>
                <a:spcPct val="0"/>
              </a:spcAft>
              <a:buFont typeface="Arial" pitchFamily="34" charset="0"/>
              <a:buChar char="•"/>
            </a:pPr>
            <a:r>
              <a:rPr lang="en-US" altLang="en-US"/>
              <a:t>It takes courage to highlight issues/Architecture flaw even late in the day,  it takes courage to throw away the code when you recognize that there is a better design.  takes courage to refactor the another developer code, Courage to fail. Change.</a:t>
            </a:r>
          </a:p>
        </p:txBody>
      </p:sp>
      <p:sp>
        <p:nvSpPr>
          <p:cNvPr id="3" name="Content Placeholder 2">
            <a:extLst>
              <a:ext uri="{FF2B5EF4-FFF2-40B4-BE49-F238E27FC236}">
                <a16:creationId xmlns:a16="http://schemas.microsoft.com/office/drawing/2014/main" id="{3A8BC763-0ABD-571C-487D-51D2E9C0D0D2}"/>
              </a:ext>
            </a:extLst>
          </p:cNvPr>
          <p:cNvSpPr>
            <a:spLocks noGrp="1"/>
          </p:cNvSpPr>
          <p:nvPr>
            <p:ph sz="quarter" idx="10"/>
          </p:nvPr>
        </p:nvSpPr>
        <p:spPr/>
        <p:txBody>
          <a:bodyPr/>
          <a:lstStyle/>
          <a:p>
            <a:pPr>
              <a:defRPr/>
            </a:pPr>
            <a:r>
              <a:rPr lang="en-US" dirty="0"/>
              <a:t>XP Core Values</a:t>
            </a:r>
          </a:p>
        </p:txBody>
      </p:sp>
      <p:sp>
        <p:nvSpPr>
          <p:cNvPr id="4" name="Date Placeholder 3">
            <a:extLst>
              <a:ext uri="{FF2B5EF4-FFF2-40B4-BE49-F238E27FC236}">
                <a16:creationId xmlns:a16="http://schemas.microsoft.com/office/drawing/2014/main" id="{B6DE349C-A20E-17AF-8CED-C3D75600E9DB}"/>
              </a:ext>
            </a:extLst>
          </p:cNvPr>
          <p:cNvSpPr>
            <a:spLocks noGrp="1"/>
          </p:cNvSpPr>
          <p:nvPr>
            <p:ph type="dt" sz="quarter" idx="11"/>
          </p:nvPr>
        </p:nvSpPr>
        <p:spPr/>
        <p:txBody>
          <a:bodyPr/>
          <a:lstStyle/>
          <a:p>
            <a:pPr>
              <a:defRPr/>
            </a:pPr>
            <a:fld id="{633464FB-3EF4-4690-B1B3-BA01FBB5754C}" type="datetime1">
              <a:rPr lang="en-US"/>
              <a:pPr>
                <a:defRPr/>
              </a:pPr>
              <a:t>8/31/24</a:t>
            </a:fld>
            <a:endParaRPr lang="en-US" dirty="0"/>
          </a:p>
        </p:txBody>
      </p:sp>
      <p:sp>
        <p:nvSpPr>
          <p:cNvPr id="5" name="Footer Placeholder 4">
            <a:extLst>
              <a:ext uri="{FF2B5EF4-FFF2-40B4-BE49-F238E27FC236}">
                <a16:creationId xmlns:a16="http://schemas.microsoft.com/office/drawing/2014/main" id="{C1862B29-0F7D-F027-F075-27D33305810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B2A3FD0A-D26A-01C9-5FAD-A54F741B62E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6AD67D-D0FD-A641-871C-2873ACA89E0E}" type="slidenum">
              <a:rPr lang="en-US" altLang="en-US">
                <a:solidFill>
                  <a:srgbClr val="898989"/>
                </a:solidFill>
              </a:rPr>
              <a:pPr eaLnBrk="1" hangingPunct="1"/>
              <a:t>20</a:t>
            </a:fld>
            <a:endParaRPr lang="en-US" altLang="en-US">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a:extLst>
              <a:ext uri="{FF2B5EF4-FFF2-40B4-BE49-F238E27FC236}">
                <a16:creationId xmlns:a16="http://schemas.microsoft.com/office/drawing/2014/main" id="{D4630885-8434-F104-436C-565B83FD8C56}"/>
              </a:ext>
            </a:extLst>
          </p:cNvPr>
          <p:cNvSpPr>
            <a:spLocks noGrp="1"/>
          </p:cNvSpPr>
          <p:nvPr>
            <p:ph idx="1"/>
          </p:nvPr>
        </p:nvSpPr>
        <p:spPr>
          <a:xfrm>
            <a:off x="304800" y="1493838"/>
            <a:ext cx="8229600" cy="4906962"/>
          </a:xfrm>
        </p:spPr>
        <p:txBody>
          <a:bodyPr/>
          <a:lstStyle/>
          <a:p>
            <a:pPr fontAlgn="base">
              <a:spcAft>
                <a:spcPct val="0"/>
              </a:spcAft>
              <a:buFont typeface="Arial" pitchFamily="34" charset="0"/>
              <a:buChar char="•"/>
            </a:pPr>
            <a:r>
              <a:rPr lang="en-US" altLang="en-US"/>
              <a:t>Humanity</a:t>
            </a:r>
          </a:p>
          <a:p>
            <a:pPr lvl="1" fontAlgn="base">
              <a:spcAft>
                <a:spcPct val="0"/>
              </a:spcAft>
            </a:pPr>
            <a:r>
              <a:rPr lang="en-US" altLang="en-US"/>
              <a:t>XP’s first principle is the simple principle of humanity.</a:t>
            </a:r>
          </a:p>
          <a:p>
            <a:pPr lvl="1" fontAlgn="base">
              <a:spcAft>
                <a:spcPct val="0"/>
              </a:spcAft>
            </a:pPr>
            <a:r>
              <a:rPr lang="en-US" altLang="en-US"/>
              <a:t>Focus on people, empower people, provide benefits to people, and you and your people are likely to find a way to a process that engages people in working together and solving problems in new and innovative ways.</a:t>
            </a:r>
          </a:p>
          <a:p>
            <a:pPr fontAlgn="base">
              <a:spcAft>
                <a:spcPct val="0"/>
              </a:spcAft>
              <a:buFont typeface="Arial" pitchFamily="34" charset="0"/>
              <a:buChar char="•"/>
            </a:pPr>
            <a:r>
              <a:rPr lang="en-US" altLang="en-US"/>
              <a:t>Rapid feedback</a:t>
            </a:r>
          </a:p>
          <a:p>
            <a:pPr lvl="1" fontAlgn="base">
              <a:spcAft>
                <a:spcPct val="0"/>
              </a:spcAft>
            </a:pPr>
            <a:r>
              <a:rPr lang="en-US" altLang="en-US"/>
              <a:t>Seek feedback at the </a:t>
            </a:r>
            <a:r>
              <a:rPr lang="en-US" altLang="en-US" b="1"/>
              <a:t>earliest possible moment</a:t>
            </a:r>
            <a:r>
              <a:rPr lang="en-US" altLang="en-US"/>
              <a:t>, interpret it appropriately and </a:t>
            </a:r>
            <a:r>
              <a:rPr lang="en-US" altLang="en-US" b="1"/>
              <a:t>apply learning </a:t>
            </a:r>
            <a:r>
              <a:rPr lang="en-US" altLang="en-US"/>
              <a:t>from it back into the system. In practice this is </a:t>
            </a:r>
            <a:r>
              <a:rPr lang="en-US" altLang="en-US" b="1"/>
              <a:t>achieved</a:t>
            </a:r>
            <a:r>
              <a:rPr lang="en-US" altLang="en-US"/>
              <a:t> by the different Planning, </a:t>
            </a:r>
            <a:r>
              <a:rPr lang="en-US" altLang="en-US" b="1"/>
              <a:t>testing activities</a:t>
            </a:r>
            <a:r>
              <a:rPr lang="en-US" altLang="en-US"/>
              <a:t>, </a:t>
            </a:r>
            <a:r>
              <a:rPr lang="en-US" altLang="en-US" b="1"/>
              <a:t>direct communication with the customer </a:t>
            </a:r>
            <a:r>
              <a:rPr lang="en-US" altLang="en-US"/>
              <a:t>,</a:t>
            </a:r>
            <a:r>
              <a:rPr lang="en-US" altLang="en-US" b="1"/>
              <a:t>sharing of knowledge and code </a:t>
            </a:r>
            <a:r>
              <a:rPr lang="en-US" altLang="en-US"/>
              <a:t>across the whole team.</a:t>
            </a:r>
          </a:p>
          <a:p>
            <a:pPr fontAlgn="base">
              <a:spcAft>
                <a:spcPct val="0"/>
              </a:spcAft>
              <a:buFont typeface="Arial" pitchFamily="34" charset="0"/>
              <a:buChar char="•"/>
            </a:pPr>
            <a:r>
              <a:rPr lang="en-US" altLang="en-US"/>
              <a:t>Assume simplicity</a:t>
            </a:r>
          </a:p>
          <a:p>
            <a:pPr lvl="1" fontAlgn="base">
              <a:spcAft>
                <a:spcPct val="0"/>
              </a:spcAft>
            </a:pPr>
            <a:r>
              <a:rPr lang="en-US" altLang="en-US"/>
              <a:t>Choose the simplest solution that could solve the problem. By applying the principle of simplicity to development, design and code becomes leaner, resulting in quicker development.</a:t>
            </a:r>
          </a:p>
          <a:p>
            <a:pPr lvl="1" fontAlgn="base">
              <a:spcAft>
                <a:spcPct val="0"/>
              </a:spcAft>
            </a:pPr>
            <a:r>
              <a:rPr lang="en-US" altLang="en-US"/>
              <a:t>The phrase ‘You Ain’t Gonna Need It’ </a:t>
            </a:r>
            <a:r>
              <a:rPr lang="en-US" altLang="en-US" b="1"/>
              <a:t>(YAGNI</a:t>
            </a:r>
            <a:r>
              <a:rPr lang="en-US" altLang="en-US"/>
              <a:t>) was coined to embody this principle., </a:t>
            </a:r>
            <a:r>
              <a:rPr lang="en-US" altLang="en-US" b="1"/>
              <a:t>DRY (</a:t>
            </a:r>
            <a:r>
              <a:rPr lang="en-US" altLang="en-US"/>
              <a:t>Don’t Repeat Yourselves)</a:t>
            </a:r>
            <a:endParaRPr lang="en-US" altLang="en-US" b="1"/>
          </a:p>
        </p:txBody>
      </p:sp>
      <p:sp>
        <p:nvSpPr>
          <p:cNvPr id="3" name="Content Placeholder 2">
            <a:extLst>
              <a:ext uri="{FF2B5EF4-FFF2-40B4-BE49-F238E27FC236}">
                <a16:creationId xmlns:a16="http://schemas.microsoft.com/office/drawing/2014/main" id="{6DC3587A-B0BD-3097-0576-ECDF5EAE394F}"/>
              </a:ext>
            </a:extLst>
          </p:cNvPr>
          <p:cNvSpPr>
            <a:spLocks noGrp="1"/>
          </p:cNvSpPr>
          <p:nvPr>
            <p:ph sz="quarter" idx="10"/>
          </p:nvPr>
        </p:nvSpPr>
        <p:spPr/>
        <p:txBody>
          <a:bodyPr/>
          <a:lstStyle/>
          <a:p>
            <a:pPr>
              <a:defRPr/>
            </a:pPr>
            <a:r>
              <a:rPr lang="en-US" dirty="0"/>
              <a:t>Basic XP principles</a:t>
            </a:r>
          </a:p>
        </p:txBody>
      </p:sp>
      <p:sp>
        <p:nvSpPr>
          <p:cNvPr id="4" name="Date Placeholder 3">
            <a:extLst>
              <a:ext uri="{FF2B5EF4-FFF2-40B4-BE49-F238E27FC236}">
                <a16:creationId xmlns:a16="http://schemas.microsoft.com/office/drawing/2014/main" id="{0A37CE59-B540-8F7B-C157-85545B12533B}"/>
              </a:ext>
            </a:extLst>
          </p:cNvPr>
          <p:cNvSpPr>
            <a:spLocks noGrp="1"/>
          </p:cNvSpPr>
          <p:nvPr>
            <p:ph type="dt" sz="quarter" idx="11"/>
          </p:nvPr>
        </p:nvSpPr>
        <p:spPr/>
        <p:txBody>
          <a:bodyPr/>
          <a:lstStyle/>
          <a:p>
            <a:pPr>
              <a:defRPr/>
            </a:pPr>
            <a:fld id="{82E818F3-82F8-4EFE-8C8A-DF84CEA41D24}" type="datetime1">
              <a:rPr lang="en-US"/>
              <a:pPr>
                <a:defRPr/>
              </a:pPr>
              <a:t>8/31/24</a:t>
            </a:fld>
            <a:endParaRPr lang="en-US" dirty="0"/>
          </a:p>
        </p:txBody>
      </p:sp>
      <p:sp>
        <p:nvSpPr>
          <p:cNvPr id="5" name="Footer Placeholder 4">
            <a:extLst>
              <a:ext uri="{FF2B5EF4-FFF2-40B4-BE49-F238E27FC236}">
                <a16:creationId xmlns:a16="http://schemas.microsoft.com/office/drawing/2014/main" id="{834FEE86-8273-EA11-FBB2-05F6052C0C4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78BEB62B-82C6-7EB2-2763-0C81DA57AC6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B325CE-7CF6-9045-98F7-AB3E3BEFBFC5}" type="slidenum">
              <a:rPr lang="en-US" altLang="en-US">
                <a:solidFill>
                  <a:srgbClr val="898989"/>
                </a:solidFill>
              </a:rPr>
              <a:pPr eaLnBrk="1" hangingPunct="1"/>
              <a:t>21</a:t>
            </a:fld>
            <a:endParaRPr lang="en-US" altLang="en-US">
              <a:solidFill>
                <a:srgbClr val="89898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a:extLst>
              <a:ext uri="{FF2B5EF4-FFF2-40B4-BE49-F238E27FC236}">
                <a16:creationId xmlns:a16="http://schemas.microsoft.com/office/drawing/2014/main" id="{441344A2-12F1-B9F4-14F6-A503063CD50B}"/>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Incremental change/Baby Steps</a:t>
            </a:r>
          </a:p>
          <a:p>
            <a:pPr lvl="1" fontAlgn="base">
              <a:spcAft>
                <a:spcPct val="0"/>
              </a:spcAft>
              <a:buFont typeface="Arial" pitchFamily="34" charset="0"/>
              <a:buChar char="•"/>
            </a:pPr>
            <a:r>
              <a:rPr lang="en-US" altLang="en-US"/>
              <a:t>Small manageable steps/tasks. Work incrementally, one/two week iterations</a:t>
            </a:r>
          </a:p>
          <a:p>
            <a:pPr fontAlgn="base">
              <a:spcAft>
                <a:spcPct val="0"/>
              </a:spcAft>
              <a:buFont typeface="Arial" pitchFamily="34" charset="0"/>
              <a:buChar char="•"/>
            </a:pPr>
            <a:r>
              <a:rPr lang="en-US" altLang="en-US"/>
              <a:t>Embrace change</a:t>
            </a:r>
          </a:p>
          <a:p>
            <a:pPr fontAlgn="base">
              <a:spcAft>
                <a:spcPct val="0"/>
              </a:spcAft>
              <a:buFont typeface="Arial" pitchFamily="34" charset="0"/>
              <a:buChar char="•"/>
            </a:pPr>
            <a:r>
              <a:rPr lang="en-US" altLang="en-US"/>
              <a:t>Quality work</a:t>
            </a:r>
          </a:p>
          <a:p>
            <a:pPr lvl="1" fontAlgn="base">
              <a:spcAft>
                <a:spcPct val="0"/>
              </a:spcAft>
              <a:buFont typeface="Arial" pitchFamily="34" charset="0"/>
              <a:buChar char="•"/>
            </a:pPr>
            <a:r>
              <a:rPr lang="en-US" altLang="en-US"/>
              <a:t>An XP team is committed to the principle of doing a good job.</a:t>
            </a:r>
          </a:p>
          <a:p>
            <a:pPr lvl="1" fontAlgn="base">
              <a:spcAft>
                <a:spcPct val="0"/>
              </a:spcAft>
              <a:buFont typeface="Arial" pitchFamily="34" charset="0"/>
              <a:buChar char="•"/>
            </a:pPr>
            <a:r>
              <a:rPr lang="en-US" altLang="en-US"/>
              <a:t>By producing quality work, members of an XP team will be proud of their contribution to the project, which becomes a </a:t>
            </a:r>
            <a:r>
              <a:rPr lang="en-US" altLang="en-US" b="1"/>
              <a:t>motivating factor</a:t>
            </a:r>
            <a:r>
              <a:rPr lang="en-US" altLang="en-US"/>
              <a:t>.</a:t>
            </a:r>
          </a:p>
          <a:p>
            <a:pPr lvl="1" fontAlgn="base">
              <a:spcAft>
                <a:spcPct val="0"/>
              </a:spcAft>
              <a:buFont typeface="Arial" pitchFamily="34" charset="0"/>
              <a:buChar char="•"/>
            </a:pPr>
            <a:r>
              <a:rPr lang="en-US" altLang="en-US"/>
              <a:t>Sacrificing quality will only have a negative effect on a project. As one of the fundamental principles of XP, </a:t>
            </a:r>
            <a:r>
              <a:rPr lang="en-US" altLang="en-US" b="1"/>
              <a:t>it should not be optional.</a:t>
            </a:r>
          </a:p>
          <a:p>
            <a:pPr fontAlgn="base">
              <a:spcAft>
                <a:spcPct val="0"/>
              </a:spcAft>
              <a:buFont typeface="Arial" pitchFamily="34" charset="0"/>
              <a:buChar char="•"/>
            </a:pPr>
            <a:r>
              <a:rPr lang="en-US" altLang="en-US"/>
              <a:t>Reflection.</a:t>
            </a:r>
          </a:p>
          <a:p>
            <a:pPr lvl="1" fontAlgn="base">
              <a:spcAft>
                <a:spcPct val="0"/>
              </a:spcAft>
              <a:buFont typeface="Arial" pitchFamily="34" charset="0"/>
              <a:buChar char="•"/>
            </a:pPr>
            <a:r>
              <a:rPr lang="en-US" altLang="en-US"/>
              <a:t>Retrospect and improve</a:t>
            </a:r>
          </a:p>
        </p:txBody>
      </p:sp>
      <p:sp>
        <p:nvSpPr>
          <p:cNvPr id="3" name="Content Placeholder 2">
            <a:extLst>
              <a:ext uri="{FF2B5EF4-FFF2-40B4-BE49-F238E27FC236}">
                <a16:creationId xmlns:a16="http://schemas.microsoft.com/office/drawing/2014/main" id="{CC2F8E9A-2EE3-91AB-D1D0-6912F180D428}"/>
              </a:ext>
            </a:extLst>
          </p:cNvPr>
          <p:cNvSpPr>
            <a:spLocks noGrp="1"/>
          </p:cNvSpPr>
          <p:nvPr>
            <p:ph sz="quarter" idx="10"/>
          </p:nvPr>
        </p:nvSpPr>
        <p:spPr/>
        <p:txBody>
          <a:bodyPr/>
          <a:lstStyle/>
          <a:p>
            <a:pPr>
              <a:defRPr/>
            </a:pPr>
            <a:r>
              <a:rPr lang="en-US" dirty="0"/>
              <a:t>XP Principles …</a:t>
            </a:r>
          </a:p>
        </p:txBody>
      </p:sp>
      <p:sp>
        <p:nvSpPr>
          <p:cNvPr id="4" name="Date Placeholder 3">
            <a:extLst>
              <a:ext uri="{FF2B5EF4-FFF2-40B4-BE49-F238E27FC236}">
                <a16:creationId xmlns:a16="http://schemas.microsoft.com/office/drawing/2014/main" id="{DFAC9C75-31E4-1C6A-A34D-B6606607D02E}"/>
              </a:ext>
            </a:extLst>
          </p:cNvPr>
          <p:cNvSpPr>
            <a:spLocks noGrp="1"/>
          </p:cNvSpPr>
          <p:nvPr>
            <p:ph type="dt" sz="quarter" idx="11"/>
          </p:nvPr>
        </p:nvSpPr>
        <p:spPr/>
        <p:txBody>
          <a:bodyPr/>
          <a:lstStyle/>
          <a:p>
            <a:pPr>
              <a:defRPr/>
            </a:pPr>
            <a:fld id="{41A94324-2631-4B20-BC6F-5FD2006AEB84}" type="datetime1">
              <a:rPr lang="en-US"/>
              <a:pPr>
                <a:defRPr/>
              </a:pPr>
              <a:t>8/31/24</a:t>
            </a:fld>
            <a:endParaRPr lang="en-US" dirty="0"/>
          </a:p>
        </p:txBody>
      </p:sp>
      <p:sp>
        <p:nvSpPr>
          <p:cNvPr id="5" name="Footer Placeholder 4">
            <a:extLst>
              <a:ext uri="{FF2B5EF4-FFF2-40B4-BE49-F238E27FC236}">
                <a16:creationId xmlns:a16="http://schemas.microsoft.com/office/drawing/2014/main" id="{AE98E591-101C-496F-C50D-51AB9AEB33FC}"/>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FD14F08-88C0-C5B7-069E-440DBBB5A47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D5DB79-5931-9B45-88E2-D5EC87F4D880}" type="slidenum">
              <a:rPr lang="en-US" altLang="en-US">
                <a:solidFill>
                  <a:srgbClr val="898989"/>
                </a:solidFill>
              </a:rPr>
              <a:pPr eaLnBrk="1" hangingPunct="1"/>
              <a:t>22</a:t>
            </a:fld>
            <a:endParaRPr lang="en-US" altLang="en-US">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D5CE4458-224B-C583-E76B-EFE9F1EFB27E}"/>
              </a:ext>
            </a:extLst>
          </p:cNvPr>
          <p:cNvSpPr>
            <a:spLocks noGrp="1"/>
          </p:cNvSpPr>
          <p:nvPr>
            <p:ph idx="1"/>
          </p:nvPr>
        </p:nvSpPr>
        <p:spPr>
          <a:xfrm>
            <a:off x="304800" y="1493838"/>
            <a:ext cx="8229600" cy="4830762"/>
          </a:xfrm>
        </p:spPr>
        <p:txBody>
          <a:bodyPr/>
          <a:lstStyle/>
          <a:p>
            <a:pPr fontAlgn="base">
              <a:spcAft>
                <a:spcPct val="0"/>
              </a:spcAft>
            </a:pPr>
            <a:r>
              <a:rPr lang="en-US" altLang="en-US"/>
              <a:t>These principles are more specific to particular situations.</a:t>
            </a:r>
          </a:p>
          <a:p>
            <a:pPr fontAlgn="base">
              <a:spcAft>
                <a:spcPct val="0"/>
              </a:spcAft>
              <a:buFont typeface="Arial" pitchFamily="34" charset="0"/>
              <a:buChar char="•"/>
            </a:pPr>
            <a:r>
              <a:rPr lang="en-US" altLang="en-US"/>
              <a:t>Teach learning</a:t>
            </a:r>
          </a:p>
          <a:p>
            <a:pPr fontAlgn="base">
              <a:spcAft>
                <a:spcPct val="0"/>
              </a:spcAft>
              <a:buFont typeface="Arial" pitchFamily="34" charset="0"/>
              <a:buChar char="•"/>
            </a:pPr>
            <a:r>
              <a:rPr lang="en-US" altLang="en-US"/>
              <a:t>Small initial investment (Focus on innovation)</a:t>
            </a:r>
          </a:p>
          <a:p>
            <a:pPr fontAlgn="base">
              <a:spcAft>
                <a:spcPct val="0"/>
              </a:spcAft>
              <a:buFont typeface="Arial" pitchFamily="34" charset="0"/>
              <a:buChar char="•"/>
            </a:pPr>
            <a:r>
              <a:rPr lang="en-US" altLang="en-US"/>
              <a:t>Play to win</a:t>
            </a:r>
          </a:p>
          <a:p>
            <a:pPr fontAlgn="base">
              <a:spcAft>
                <a:spcPct val="0"/>
              </a:spcAft>
              <a:buFont typeface="Arial" pitchFamily="34" charset="0"/>
              <a:buChar char="•"/>
            </a:pPr>
            <a:r>
              <a:rPr lang="en-US" altLang="en-US"/>
              <a:t>Concrete experiments</a:t>
            </a:r>
          </a:p>
          <a:p>
            <a:pPr fontAlgn="base">
              <a:spcAft>
                <a:spcPct val="0"/>
              </a:spcAft>
              <a:buFont typeface="Arial" pitchFamily="34" charset="0"/>
              <a:buChar char="•"/>
            </a:pPr>
            <a:r>
              <a:rPr lang="en-US" altLang="en-US"/>
              <a:t>Open and honest communication</a:t>
            </a:r>
          </a:p>
          <a:p>
            <a:pPr fontAlgn="base">
              <a:spcAft>
                <a:spcPct val="0"/>
              </a:spcAft>
              <a:buFont typeface="Arial" pitchFamily="34" charset="0"/>
              <a:buChar char="•"/>
            </a:pPr>
            <a:r>
              <a:rPr lang="en-US" altLang="en-US"/>
              <a:t>Work with people’s instincts, not against them</a:t>
            </a:r>
          </a:p>
          <a:p>
            <a:pPr fontAlgn="base">
              <a:spcAft>
                <a:spcPct val="0"/>
              </a:spcAft>
              <a:buFont typeface="Arial" pitchFamily="34" charset="0"/>
              <a:buChar char="•"/>
            </a:pPr>
            <a:r>
              <a:rPr lang="en-US" altLang="en-US"/>
              <a:t>Accepted responsibility</a:t>
            </a:r>
          </a:p>
          <a:p>
            <a:pPr fontAlgn="base">
              <a:spcAft>
                <a:spcPct val="0"/>
              </a:spcAft>
              <a:buFont typeface="Arial" pitchFamily="34" charset="0"/>
              <a:buChar char="•"/>
            </a:pPr>
            <a:r>
              <a:rPr lang="en-US" altLang="en-US"/>
              <a:t>Local adaptation</a:t>
            </a:r>
          </a:p>
          <a:p>
            <a:pPr fontAlgn="base">
              <a:spcAft>
                <a:spcPct val="0"/>
              </a:spcAft>
              <a:buFont typeface="Arial" pitchFamily="34" charset="0"/>
              <a:buChar char="•"/>
            </a:pPr>
            <a:r>
              <a:rPr lang="en-US" altLang="en-US"/>
              <a:t>Travel light</a:t>
            </a:r>
          </a:p>
          <a:p>
            <a:pPr fontAlgn="base">
              <a:spcAft>
                <a:spcPct val="0"/>
              </a:spcAft>
              <a:buFont typeface="Arial" pitchFamily="34" charset="0"/>
              <a:buChar char="•"/>
            </a:pPr>
            <a:r>
              <a:rPr lang="en-US" altLang="en-US"/>
              <a:t>Honest measurement</a:t>
            </a:r>
          </a:p>
        </p:txBody>
      </p:sp>
      <p:sp>
        <p:nvSpPr>
          <p:cNvPr id="3" name="Content Placeholder 2">
            <a:extLst>
              <a:ext uri="{FF2B5EF4-FFF2-40B4-BE49-F238E27FC236}">
                <a16:creationId xmlns:a16="http://schemas.microsoft.com/office/drawing/2014/main" id="{8F8BC241-647B-389F-0FCA-6A8CE037F863}"/>
              </a:ext>
            </a:extLst>
          </p:cNvPr>
          <p:cNvSpPr>
            <a:spLocks noGrp="1"/>
          </p:cNvSpPr>
          <p:nvPr>
            <p:ph sz="quarter" idx="10"/>
          </p:nvPr>
        </p:nvSpPr>
        <p:spPr/>
        <p:txBody>
          <a:bodyPr/>
          <a:lstStyle/>
          <a:p>
            <a:pPr>
              <a:defRPr/>
            </a:pPr>
            <a:r>
              <a:rPr lang="en-US" dirty="0"/>
              <a:t> Further principles </a:t>
            </a:r>
          </a:p>
        </p:txBody>
      </p:sp>
      <p:sp>
        <p:nvSpPr>
          <p:cNvPr id="4" name="Date Placeholder 3">
            <a:extLst>
              <a:ext uri="{FF2B5EF4-FFF2-40B4-BE49-F238E27FC236}">
                <a16:creationId xmlns:a16="http://schemas.microsoft.com/office/drawing/2014/main" id="{8D0A46C2-3A72-F616-E12B-7BF23796459B}"/>
              </a:ext>
            </a:extLst>
          </p:cNvPr>
          <p:cNvSpPr>
            <a:spLocks noGrp="1"/>
          </p:cNvSpPr>
          <p:nvPr>
            <p:ph type="dt" sz="quarter" idx="11"/>
          </p:nvPr>
        </p:nvSpPr>
        <p:spPr/>
        <p:txBody>
          <a:bodyPr/>
          <a:lstStyle/>
          <a:p>
            <a:pPr>
              <a:defRPr/>
            </a:pPr>
            <a:fld id="{6D862FE3-802C-49AC-9412-A0AB2E66AA63}" type="datetime1">
              <a:rPr lang="en-US"/>
              <a:pPr>
                <a:defRPr/>
              </a:pPr>
              <a:t>8/31/24</a:t>
            </a:fld>
            <a:endParaRPr lang="en-US" dirty="0"/>
          </a:p>
        </p:txBody>
      </p:sp>
      <p:sp>
        <p:nvSpPr>
          <p:cNvPr id="5" name="Footer Placeholder 4">
            <a:extLst>
              <a:ext uri="{FF2B5EF4-FFF2-40B4-BE49-F238E27FC236}">
                <a16:creationId xmlns:a16="http://schemas.microsoft.com/office/drawing/2014/main" id="{91FC5BAF-1986-15EA-B251-6FD262F5B09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CCD91A9B-284B-7527-8C69-1EE4D7EDD296}"/>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DD60DE-C444-5340-AB5C-1D3659D84F0E}" type="slidenum">
              <a:rPr lang="en-US" altLang="en-US">
                <a:solidFill>
                  <a:srgbClr val="898989"/>
                </a:solidFill>
              </a:rPr>
              <a:pPr eaLnBrk="1" hangingPunct="1"/>
              <a:t>23</a:t>
            </a:fld>
            <a:endParaRPr lang="en-US" altLang="en-US">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a:extLst>
              <a:ext uri="{FF2B5EF4-FFF2-40B4-BE49-F238E27FC236}">
                <a16:creationId xmlns:a16="http://schemas.microsoft.com/office/drawing/2014/main" id="{1754F85A-4695-5BAE-D050-DCE8371CF4F8}"/>
              </a:ext>
            </a:extLst>
          </p:cNvPr>
          <p:cNvSpPr>
            <a:spLocks noGrp="1"/>
          </p:cNvSpPr>
          <p:nvPr>
            <p:ph idx="1"/>
          </p:nvPr>
        </p:nvSpPr>
        <p:spPr>
          <a:xfrm>
            <a:off x="304800" y="1493838"/>
            <a:ext cx="8229600" cy="4830762"/>
          </a:xfrm>
        </p:spPr>
        <p:txBody>
          <a:bodyPr/>
          <a:lstStyle/>
          <a:p>
            <a:pPr fontAlgn="base">
              <a:spcAft>
                <a:spcPct val="0"/>
              </a:spcAft>
            </a:pPr>
            <a:r>
              <a:rPr lang="en-US" altLang="en-US" b="1"/>
              <a:t>The planning game:</a:t>
            </a:r>
          </a:p>
          <a:p>
            <a:pPr fontAlgn="base">
              <a:spcAft>
                <a:spcPct val="0"/>
              </a:spcAft>
            </a:pPr>
            <a:r>
              <a:rPr lang="en-US" altLang="en-US"/>
              <a:t>Release planning: (Monthly or Quarterly)</a:t>
            </a:r>
          </a:p>
          <a:p>
            <a:pPr fontAlgn="base">
              <a:spcAft>
                <a:spcPct val="0"/>
              </a:spcAft>
              <a:buFont typeface="Arial" pitchFamily="34" charset="0"/>
              <a:buChar char="•"/>
            </a:pPr>
            <a:r>
              <a:rPr lang="en-US" altLang="en-US" b="1"/>
              <a:t>User-stories, </a:t>
            </a:r>
            <a:r>
              <a:rPr lang="en-US" altLang="en-US"/>
              <a:t>Customer responsibility, Stakeholders</a:t>
            </a:r>
          </a:p>
          <a:p>
            <a:pPr fontAlgn="base">
              <a:spcAft>
                <a:spcPct val="0"/>
              </a:spcAft>
              <a:buFont typeface="Arial" pitchFamily="34" charset="0"/>
              <a:buChar char="•"/>
            </a:pPr>
            <a:r>
              <a:rPr lang="en-US" altLang="en-US" b="1"/>
              <a:t>Exploration phase </a:t>
            </a:r>
            <a:r>
              <a:rPr lang="en-US" altLang="en-US"/>
              <a:t>(Elaboration, estimation – </a:t>
            </a:r>
            <a:r>
              <a:rPr lang="en-US" altLang="en-US" b="1"/>
              <a:t>Whole Team</a:t>
            </a:r>
            <a:r>
              <a:rPr lang="en-US" altLang="en-US"/>
              <a:t> activity)</a:t>
            </a:r>
          </a:p>
          <a:p>
            <a:pPr fontAlgn="base">
              <a:spcAft>
                <a:spcPct val="0"/>
              </a:spcAft>
              <a:buFont typeface="Arial" pitchFamily="34" charset="0"/>
              <a:buChar char="•"/>
            </a:pPr>
            <a:r>
              <a:rPr lang="en-US" altLang="en-US" b="1"/>
              <a:t>Commitment phase </a:t>
            </a:r>
            <a:r>
              <a:rPr lang="en-US" altLang="en-US"/>
              <a:t>(Based on the business value, combined with the estimates, the customer will decide the scope and date of the next release)</a:t>
            </a:r>
          </a:p>
          <a:p>
            <a:pPr fontAlgn="base">
              <a:spcAft>
                <a:spcPct val="0"/>
              </a:spcAft>
              <a:buFont typeface="Arial" pitchFamily="34" charset="0"/>
              <a:buChar char="•"/>
            </a:pPr>
            <a:r>
              <a:rPr lang="en-US" altLang="en-US" b="1"/>
              <a:t>Steering phase (</a:t>
            </a:r>
            <a:r>
              <a:rPr lang="en-US" altLang="en-US"/>
              <a:t>Weekly cycle - executed over the remaining time till release)</a:t>
            </a:r>
          </a:p>
          <a:p>
            <a:pPr lvl="1" fontAlgn="base">
              <a:spcAft>
                <a:spcPct val="0"/>
              </a:spcAft>
              <a:buFont typeface="Arial" pitchFamily="34" charset="0"/>
              <a:buChar char="•"/>
            </a:pPr>
            <a:r>
              <a:rPr lang="en-US" altLang="en-US"/>
              <a:t>Feedback from each iteration’s delivery is used to </a:t>
            </a:r>
            <a:r>
              <a:rPr lang="en-US" altLang="en-US" b="1"/>
              <a:t>steer</a:t>
            </a:r>
            <a:r>
              <a:rPr lang="en-US" altLang="en-US"/>
              <a:t> the project. Both the customer and team have opportunities during the steering phase to make changes.</a:t>
            </a:r>
          </a:p>
          <a:p>
            <a:pPr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12CA8FC7-12FD-AEAB-D207-10C9AF511A18}"/>
              </a:ext>
            </a:extLst>
          </p:cNvPr>
          <p:cNvSpPr>
            <a:spLocks noGrp="1"/>
          </p:cNvSpPr>
          <p:nvPr>
            <p:ph sz="quarter" idx="10"/>
          </p:nvPr>
        </p:nvSpPr>
        <p:spPr/>
        <p:txBody>
          <a:bodyPr/>
          <a:lstStyle/>
          <a:p>
            <a:pPr>
              <a:defRPr/>
            </a:pPr>
            <a:r>
              <a:rPr lang="en-US" dirty="0"/>
              <a:t>Key XP Practices</a:t>
            </a:r>
          </a:p>
        </p:txBody>
      </p:sp>
      <p:sp>
        <p:nvSpPr>
          <p:cNvPr id="4" name="Date Placeholder 3">
            <a:extLst>
              <a:ext uri="{FF2B5EF4-FFF2-40B4-BE49-F238E27FC236}">
                <a16:creationId xmlns:a16="http://schemas.microsoft.com/office/drawing/2014/main" id="{00E0C95E-2883-C39F-9CB6-65ECB1ED91CA}"/>
              </a:ext>
            </a:extLst>
          </p:cNvPr>
          <p:cNvSpPr>
            <a:spLocks noGrp="1"/>
          </p:cNvSpPr>
          <p:nvPr>
            <p:ph type="dt" sz="quarter" idx="11"/>
          </p:nvPr>
        </p:nvSpPr>
        <p:spPr/>
        <p:txBody>
          <a:bodyPr/>
          <a:lstStyle/>
          <a:p>
            <a:pPr>
              <a:defRPr/>
            </a:pPr>
            <a:fld id="{E192B0D8-7509-49CD-83C7-828036E50115}" type="datetime1">
              <a:rPr lang="en-US"/>
              <a:pPr>
                <a:defRPr/>
              </a:pPr>
              <a:t>8/31/24</a:t>
            </a:fld>
            <a:endParaRPr lang="en-US" dirty="0"/>
          </a:p>
        </p:txBody>
      </p:sp>
      <p:sp>
        <p:nvSpPr>
          <p:cNvPr id="5" name="Footer Placeholder 4">
            <a:extLst>
              <a:ext uri="{FF2B5EF4-FFF2-40B4-BE49-F238E27FC236}">
                <a16:creationId xmlns:a16="http://schemas.microsoft.com/office/drawing/2014/main" id="{9DAF1629-AE78-39AC-8C41-7BFF0A1331F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B50AFD1E-DBF5-DD56-9875-B0113DF8676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5D7B2-59A6-C349-A9B4-77E496B4ADF7}" type="slidenum">
              <a:rPr lang="en-US" altLang="en-US">
                <a:solidFill>
                  <a:srgbClr val="898989"/>
                </a:solidFill>
              </a:rPr>
              <a:pPr eaLnBrk="1" hangingPunct="1"/>
              <a:t>24</a:t>
            </a:fld>
            <a:endParaRPr lang="en-US" altLang="en-US">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072CA042-CDE4-28E4-73C9-5E2AE6EDE8E5}"/>
              </a:ext>
            </a:extLst>
          </p:cNvPr>
          <p:cNvSpPr>
            <a:spLocks noGrp="1"/>
          </p:cNvSpPr>
          <p:nvPr>
            <p:ph idx="1"/>
          </p:nvPr>
        </p:nvSpPr>
        <p:spPr>
          <a:xfrm>
            <a:off x="304800" y="1493838"/>
            <a:ext cx="8229600" cy="4906962"/>
          </a:xfrm>
        </p:spPr>
        <p:txBody>
          <a:bodyPr/>
          <a:lstStyle/>
          <a:p>
            <a:pPr fontAlgn="base">
              <a:spcAft>
                <a:spcPct val="0"/>
              </a:spcAft>
              <a:buFont typeface="Arial" pitchFamily="34" charset="0"/>
              <a:buChar char="•"/>
            </a:pPr>
            <a:r>
              <a:rPr lang="en-US" altLang="en-US"/>
              <a:t>Small releases</a:t>
            </a:r>
          </a:p>
          <a:p>
            <a:pPr lvl="1" fontAlgn="base">
              <a:spcAft>
                <a:spcPct val="0"/>
              </a:spcAft>
              <a:buFont typeface="Arial" pitchFamily="34" charset="0"/>
              <a:buChar char="•"/>
            </a:pPr>
            <a:r>
              <a:rPr lang="en-US" altLang="en-US"/>
              <a:t>Small releases can start to gather feedback that can be used in steering the system’s subsequent development, as well as potentially delivering business value early.</a:t>
            </a:r>
          </a:p>
          <a:p>
            <a:pPr fontAlgn="base">
              <a:spcAft>
                <a:spcPct val="0"/>
              </a:spcAft>
              <a:buFont typeface="Arial" pitchFamily="34" charset="0"/>
              <a:buChar char="•"/>
            </a:pPr>
            <a:r>
              <a:rPr lang="en-US" altLang="en-US"/>
              <a:t>Metaphor</a:t>
            </a:r>
          </a:p>
          <a:p>
            <a:pPr lvl="1" fontAlgn="base">
              <a:spcAft>
                <a:spcPct val="0"/>
              </a:spcAft>
              <a:buFont typeface="Arial" pitchFamily="34" charset="0"/>
              <a:buChar char="•"/>
            </a:pPr>
            <a:r>
              <a:rPr lang="en-US" altLang="en-US"/>
              <a:t>Used to form a  form an understanding of the system by whole team through the project</a:t>
            </a:r>
          </a:p>
          <a:p>
            <a:pPr lvl="1" fontAlgn="base">
              <a:spcAft>
                <a:spcPct val="0"/>
              </a:spcAft>
              <a:buFont typeface="Arial" pitchFamily="34" charset="0"/>
              <a:buChar char="•"/>
            </a:pPr>
            <a:r>
              <a:rPr lang="en-US" altLang="en-US"/>
              <a:t>Example: Shopping cart  as metaphor to discuss e-Commerce application requirements.</a:t>
            </a:r>
          </a:p>
          <a:p>
            <a:pPr fontAlgn="base">
              <a:spcAft>
                <a:spcPct val="0"/>
              </a:spcAft>
              <a:buFont typeface="Arial" pitchFamily="34" charset="0"/>
              <a:buChar char="•"/>
            </a:pPr>
            <a:r>
              <a:rPr lang="en-US" altLang="en-US"/>
              <a:t>Simple design</a:t>
            </a:r>
          </a:p>
          <a:p>
            <a:pPr fontAlgn="base">
              <a:spcAft>
                <a:spcPct val="0"/>
              </a:spcAft>
              <a:buFont typeface="Arial" pitchFamily="34" charset="0"/>
              <a:buChar char="•"/>
            </a:pPr>
            <a:r>
              <a:rPr lang="en-US" altLang="en-US"/>
              <a:t>Testing</a:t>
            </a:r>
          </a:p>
          <a:p>
            <a:pPr lvl="1" fontAlgn="base">
              <a:spcAft>
                <a:spcPct val="0"/>
              </a:spcAft>
              <a:buFont typeface="Arial" pitchFamily="34" charset="0"/>
              <a:buChar char="•"/>
            </a:pPr>
            <a:r>
              <a:rPr lang="en-US" altLang="en-US"/>
              <a:t>All </a:t>
            </a:r>
            <a:r>
              <a:rPr lang="en-US" altLang="en-US" b="1"/>
              <a:t>stories</a:t>
            </a:r>
            <a:r>
              <a:rPr lang="en-US" altLang="en-US"/>
              <a:t> are to have automated functional tests</a:t>
            </a:r>
          </a:p>
          <a:p>
            <a:pPr lvl="1" fontAlgn="base">
              <a:spcAft>
                <a:spcPct val="0"/>
              </a:spcAft>
              <a:buFont typeface="Arial" pitchFamily="34" charset="0"/>
              <a:buChar char="•"/>
            </a:pPr>
            <a:r>
              <a:rPr lang="en-US" altLang="en-US"/>
              <a:t>Indications of progress as new tests are shown to be successful.</a:t>
            </a:r>
          </a:p>
          <a:p>
            <a:pPr lvl="1" fontAlgn="base">
              <a:spcAft>
                <a:spcPct val="0"/>
              </a:spcAft>
              <a:buFont typeface="Arial" pitchFamily="34" charset="0"/>
              <a:buChar char="•"/>
            </a:pPr>
            <a:r>
              <a:rPr lang="en-US" altLang="en-US"/>
              <a:t>Confidence in the system as existing tests are shown to be successful.</a:t>
            </a:r>
          </a:p>
          <a:p>
            <a:pPr lvl="1" fontAlgn="base">
              <a:spcAft>
                <a:spcPct val="0"/>
              </a:spcAft>
              <a:buFont typeface="Arial" pitchFamily="34" charset="0"/>
              <a:buChar char="•"/>
            </a:pPr>
            <a:r>
              <a:rPr lang="en-US" altLang="en-US"/>
              <a:t>Team is driven by tests , </a:t>
            </a:r>
            <a:r>
              <a:rPr lang="en-US" altLang="en-US" b="1"/>
              <a:t>Test Driven development (TDD)</a:t>
            </a:r>
          </a:p>
          <a:p>
            <a:pPr lvl="1" fontAlgn="base">
              <a:spcAft>
                <a:spcPct val="0"/>
              </a:spcAft>
              <a:buFont typeface="Arial" pitchFamily="34" charset="0"/>
              <a:buChar char="•"/>
            </a:pPr>
            <a:endParaRPr lang="en-US" altLang="en-US"/>
          </a:p>
          <a:p>
            <a:pPr lvl="1"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D65192BC-0B55-032C-DA9C-215182263A66}"/>
              </a:ext>
            </a:extLst>
          </p:cNvPr>
          <p:cNvSpPr>
            <a:spLocks noGrp="1"/>
          </p:cNvSpPr>
          <p:nvPr>
            <p:ph sz="quarter" idx="10"/>
          </p:nvPr>
        </p:nvSpPr>
        <p:spPr/>
        <p:txBody>
          <a:bodyPr/>
          <a:lstStyle/>
          <a:p>
            <a:pPr>
              <a:defRPr/>
            </a:pPr>
            <a:r>
              <a:rPr lang="en-US" dirty="0"/>
              <a:t>XP Practices</a:t>
            </a:r>
          </a:p>
        </p:txBody>
      </p:sp>
      <p:sp>
        <p:nvSpPr>
          <p:cNvPr id="4" name="Date Placeholder 3">
            <a:extLst>
              <a:ext uri="{FF2B5EF4-FFF2-40B4-BE49-F238E27FC236}">
                <a16:creationId xmlns:a16="http://schemas.microsoft.com/office/drawing/2014/main" id="{F8DEF736-BC47-AED7-5C30-895C63650F3F}"/>
              </a:ext>
            </a:extLst>
          </p:cNvPr>
          <p:cNvSpPr>
            <a:spLocks noGrp="1"/>
          </p:cNvSpPr>
          <p:nvPr>
            <p:ph type="dt" sz="quarter" idx="11"/>
          </p:nvPr>
        </p:nvSpPr>
        <p:spPr/>
        <p:txBody>
          <a:bodyPr/>
          <a:lstStyle/>
          <a:p>
            <a:pPr>
              <a:defRPr/>
            </a:pPr>
            <a:fld id="{12A7A792-CE87-4853-B3EC-21854DBB796E}" type="datetime1">
              <a:rPr lang="en-US"/>
              <a:pPr>
                <a:defRPr/>
              </a:pPr>
              <a:t>8/31/24</a:t>
            </a:fld>
            <a:endParaRPr lang="en-US" dirty="0"/>
          </a:p>
        </p:txBody>
      </p:sp>
      <p:sp>
        <p:nvSpPr>
          <p:cNvPr id="5" name="Footer Placeholder 4">
            <a:extLst>
              <a:ext uri="{FF2B5EF4-FFF2-40B4-BE49-F238E27FC236}">
                <a16:creationId xmlns:a16="http://schemas.microsoft.com/office/drawing/2014/main" id="{C30F0160-5CAE-5D16-0818-95C8A16EDAA7}"/>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D1736418-5798-2C5F-DEE5-5DD45067C69F}"/>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939C448-4B68-FB45-93C2-614FE10DBD8E}" type="slidenum">
              <a:rPr lang="en-US" altLang="en-US">
                <a:solidFill>
                  <a:srgbClr val="898989"/>
                </a:solidFill>
              </a:rPr>
              <a:pPr eaLnBrk="1" hangingPunct="1"/>
              <a:t>25</a:t>
            </a:fld>
            <a:endParaRPr lang="en-US" altLang="en-US">
              <a:solidFill>
                <a:srgbClr val="89898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a:extLst>
              <a:ext uri="{FF2B5EF4-FFF2-40B4-BE49-F238E27FC236}">
                <a16:creationId xmlns:a16="http://schemas.microsoft.com/office/drawing/2014/main" id="{D170237A-5E5C-E867-E713-DD62350041CD}"/>
              </a:ext>
            </a:extLst>
          </p:cNvPr>
          <p:cNvSpPr>
            <a:spLocks noGrp="1"/>
          </p:cNvSpPr>
          <p:nvPr>
            <p:ph idx="1"/>
          </p:nvPr>
        </p:nvSpPr>
        <p:spPr>
          <a:xfrm>
            <a:off x="304800" y="1493838"/>
            <a:ext cx="8229600" cy="4678362"/>
          </a:xfrm>
        </p:spPr>
        <p:txBody>
          <a:bodyPr/>
          <a:lstStyle/>
          <a:p>
            <a:pPr fontAlgn="base">
              <a:spcAft>
                <a:spcPct val="0"/>
              </a:spcAft>
              <a:buFont typeface="Arial" pitchFamily="34" charset="0"/>
              <a:buChar char="•"/>
            </a:pPr>
            <a:r>
              <a:rPr lang="en-US" altLang="en-US"/>
              <a:t>Refactoring</a:t>
            </a:r>
          </a:p>
          <a:p>
            <a:pPr lvl="1" fontAlgn="base">
              <a:spcAft>
                <a:spcPct val="0"/>
              </a:spcAft>
            </a:pPr>
            <a:r>
              <a:rPr lang="en-US" altLang="en-US"/>
              <a:t>Refactoring is the process of simplifying the internal structure of code without affecting its external behavior</a:t>
            </a:r>
          </a:p>
          <a:p>
            <a:pPr lvl="1" fontAlgn="base">
              <a:spcAft>
                <a:spcPct val="0"/>
              </a:spcAft>
            </a:pPr>
            <a:r>
              <a:rPr lang="en-US" altLang="en-US"/>
              <a:t>TDD = Test first + Refactoring </a:t>
            </a:r>
          </a:p>
          <a:p>
            <a:pPr fontAlgn="base">
              <a:spcAft>
                <a:spcPct val="0"/>
              </a:spcAft>
              <a:buFont typeface="Arial" pitchFamily="34" charset="0"/>
              <a:buChar char="•"/>
            </a:pPr>
            <a:r>
              <a:rPr lang="en-US" altLang="en-US"/>
              <a:t>Pair programming</a:t>
            </a:r>
          </a:p>
          <a:p>
            <a:pPr lvl="1" fontAlgn="base">
              <a:spcAft>
                <a:spcPct val="0"/>
              </a:spcAft>
              <a:buFont typeface="Arial" pitchFamily="34" charset="0"/>
              <a:buChar char="•"/>
            </a:pPr>
            <a:r>
              <a:rPr lang="en-US" altLang="en-US"/>
              <a:t>Code is created by </a:t>
            </a:r>
            <a:r>
              <a:rPr lang="en-US" altLang="en-US" b="1"/>
              <a:t>two</a:t>
            </a:r>
            <a:r>
              <a:rPr lang="en-US" altLang="en-US"/>
              <a:t> developers using </a:t>
            </a:r>
            <a:r>
              <a:rPr lang="en-US" altLang="en-US" b="1"/>
              <a:t>one</a:t>
            </a:r>
            <a:r>
              <a:rPr lang="en-US" altLang="en-US"/>
              <a:t> machine. </a:t>
            </a:r>
          </a:p>
          <a:p>
            <a:pPr lvl="1" fontAlgn="base">
              <a:spcAft>
                <a:spcPct val="0"/>
              </a:spcAft>
              <a:buFont typeface="Arial" pitchFamily="34" charset="0"/>
              <a:buChar char="•"/>
            </a:pPr>
            <a:r>
              <a:rPr lang="en-US" altLang="en-US"/>
              <a:t> When One person codes, other person in in different perspective - about the design, different solutions, how code fits into overall solutions.</a:t>
            </a:r>
          </a:p>
          <a:p>
            <a:pPr lvl="1" fontAlgn="base">
              <a:spcAft>
                <a:spcPct val="0"/>
              </a:spcAft>
              <a:buFont typeface="Arial" pitchFamily="34" charset="0"/>
              <a:buChar char="•"/>
            </a:pPr>
            <a:r>
              <a:rPr lang="en-US" altLang="en-US"/>
              <a:t>After a period of time or at a convenient point, the developers swap places.</a:t>
            </a:r>
          </a:p>
          <a:p>
            <a:pPr lvl="1" fontAlgn="base">
              <a:spcAft>
                <a:spcPct val="0"/>
              </a:spcAft>
              <a:buFont typeface="Arial" pitchFamily="34" charset="0"/>
              <a:buChar char="•"/>
            </a:pPr>
            <a:r>
              <a:rPr lang="en-US" altLang="en-US" b="1"/>
              <a:t>Benefits:</a:t>
            </a:r>
          </a:p>
          <a:p>
            <a:pPr lvl="1" fontAlgn="base">
              <a:spcAft>
                <a:spcPct val="0"/>
              </a:spcAft>
              <a:buFont typeface="Arial" pitchFamily="34" charset="0"/>
              <a:buChar char="•"/>
            </a:pPr>
            <a:r>
              <a:rPr lang="en-US" altLang="en-US"/>
              <a:t>Conversation during the process helps to quickly move the solution on.</a:t>
            </a:r>
          </a:p>
          <a:p>
            <a:pPr lvl="1" fontAlgn="base">
              <a:spcAft>
                <a:spcPct val="0"/>
              </a:spcAft>
              <a:buFont typeface="Arial" pitchFamily="34" charset="0"/>
              <a:buChar char="•"/>
            </a:pPr>
            <a:r>
              <a:rPr lang="en-US" altLang="en-US"/>
              <a:t>Knowledge is shared as developers pair with different individuals.</a:t>
            </a:r>
          </a:p>
          <a:p>
            <a:pPr lvl="1" fontAlgn="base">
              <a:spcAft>
                <a:spcPct val="0"/>
              </a:spcAft>
              <a:buFont typeface="Arial" pitchFamily="34" charset="0"/>
              <a:buChar char="•"/>
            </a:pPr>
            <a:r>
              <a:rPr lang="en-US" altLang="en-US"/>
              <a:t>Code is reviewed in real-time; teams that practice pair programming often eschew code reviews.</a:t>
            </a:r>
          </a:p>
          <a:p>
            <a:pPr lvl="1" fontAlgn="base">
              <a:spcAft>
                <a:spcPct val="0"/>
              </a:spcAft>
              <a:buFont typeface="Arial" pitchFamily="34" charset="0"/>
              <a:buChar char="•"/>
            </a:pPr>
            <a:r>
              <a:rPr lang="en-US" altLang="en-US"/>
              <a:t>The practice promotes collective code ownership.</a:t>
            </a:r>
          </a:p>
        </p:txBody>
      </p:sp>
      <p:sp>
        <p:nvSpPr>
          <p:cNvPr id="3" name="Content Placeholder 2">
            <a:extLst>
              <a:ext uri="{FF2B5EF4-FFF2-40B4-BE49-F238E27FC236}">
                <a16:creationId xmlns:a16="http://schemas.microsoft.com/office/drawing/2014/main" id="{EB319196-7228-B8B8-8D15-6A582EE62DC2}"/>
              </a:ext>
            </a:extLst>
          </p:cNvPr>
          <p:cNvSpPr>
            <a:spLocks noGrp="1"/>
          </p:cNvSpPr>
          <p:nvPr>
            <p:ph sz="quarter" idx="10"/>
          </p:nvPr>
        </p:nvSpPr>
        <p:spPr/>
        <p:txBody>
          <a:bodyPr/>
          <a:lstStyle/>
          <a:p>
            <a:pPr>
              <a:defRPr/>
            </a:pPr>
            <a:r>
              <a:rPr lang="en-US" dirty="0"/>
              <a:t>XP Practices …</a:t>
            </a:r>
          </a:p>
        </p:txBody>
      </p:sp>
      <p:sp>
        <p:nvSpPr>
          <p:cNvPr id="4" name="Date Placeholder 3">
            <a:extLst>
              <a:ext uri="{FF2B5EF4-FFF2-40B4-BE49-F238E27FC236}">
                <a16:creationId xmlns:a16="http://schemas.microsoft.com/office/drawing/2014/main" id="{0514E3FC-9D83-24A7-79D2-24C7FE84B600}"/>
              </a:ext>
            </a:extLst>
          </p:cNvPr>
          <p:cNvSpPr>
            <a:spLocks noGrp="1"/>
          </p:cNvSpPr>
          <p:nvPr>
            <p:ph type="dt" sz="quarter" idx="11"/>
          </p:nvPr>
        </p:nvSpPr>
        <p:spPr/>
        <p:txBody>
          <a:bodyPr/>
          <a:lstStyle/>
          <a:p>
            <a:pPr>
              <a:defRPr/>
            </a:pPr>
            <a:fld id="{2BF3D49D-0023-48EA-BBA8-3A449C205B1E}" type="datetime1">
              <a:rPr lang="en-US"/>
              <a:pPr>
                <a:defRPr/>
              </a:pPr>
              <a:t>8/31/24</a:t>
            </a:fld>
            <a:endParaRPr lang="en-US" dirty="0"/>
          </a:p>
        </p:txBody>
      </p:sp>
      <p:sp>
        <p:nvSpPr>
          <p:cNvPr id="5" name="Footer Placeholder 4">
            <a:extLst>
              <a:ext uri="{FF2B5EF4-FFF2-40B4-BE49-F238E27FC236}">
                <a16:creationId xmlns:a16="http://schemas.microsoft.com/office/drawing/2014/main" id="{416F642B-B825-A037-F662-D4D0AC4DADA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77EA12B-7E9F-B280-D26A-D8A21C7BEA9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C4BBE4-ED62-844E-B370-DEC8AB69A9DF}" type="slidenum">
              <a:rPr lang="en-US" altLang="en-US">
                <a:solidFill>
                  <a:srgbClr val="898989"/>
                </a:solidFill>
              </a:rPr>
              <a:pPr eaLnBrk="1" hangingPunct="1"/>
              <a:t>26</a:t>
            </a:fld>
            <a:endParaRPr lang="en-US" altLang="en-US">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604DA80E-CEE5-5AB4-7DC8-A1BD8B2C9FCE}"/>
              </a:ext>
            </a:extLst>
          </p:cNvPr>
          <p:cNvSpPr>
            <a:spLocks noGrp="1"/>
          </p:cNvSpPr>
          <p:nvPr>
            <p:ph idx="1"/>
          </p:nvPr>
        </p:nvSpPr>
        <p:spPr>
          <a:xfrm>
            <a:off x="304800" y="1493838"/>
            <a:ext cx="8229600" cy="4906962"/>
          </a:xfrm>
        </p:spPr>
        <p:txBody>
          <a:bodyPr/>
          <a:lstStyle/>
          <a:p>
            <a:pPr fontAlgn="base">
              <a:spcAft>
                <a:spcPct val="0"/>
              </a:spcAft>
              <a:buFont typeface="Arial" pitchFamily="34" charset="0"/>
              <a:buChar char="•"/>
            </a:pPr>
            <a:r>
              <a:rPr lang="en-US" altLang="en-US"/>
              <a:t>Collective ownership</a:t>
            </a:r>
          </a:p>
          <a:p>
            <a:pPr lvl="1" fontAlgn="base">
              <a:spcAft>
                <a:spcPct val="0"/>
              </a:spcAft>
            </a:pPr>
            <a:r>
              <a:rPr lang="en-US" altLang="en-US"/>
              <a:t>Developers can improve any part of the code at any time.</a:t>
            </a:r>
          </a:p>
          <a:p>
            <a:pPr lvl="1" fontAlgn="base">
              <a:spcAft>
                <a:spcPct val="0"/>
              </a:spcAft>
            </a:pPr>
            <a:r>
              <a:rPr lang="en-US" altLang="en-US"/>
              <a:t>This practice also avoids code becoming owned by individuals, which can lead to bottlenecks in development and poorly designed code.</a:t>
            </a:r>
          </a:p>
          <a:p>
            <a:pPr fontAlgn="base">
              <a:spcAft>
                <a:spcPct val="0"/>
              </a:spcAft>
              <a:buFont typeface="Arial" pitchFamily="34" charset="0"/>
              <a:buChar char="•"/>
            </a:pPr>
            <a:r>
              <a:rPr lang="en-US" altLang="en-US"/>
              <a:t>Continuous integration</a:t>
            </a:r>
          </a:p>
          <a:p>
            <a:pPr lvl="1" fontAlgn="base">
              <a:spcAft>
                <a:spcPct val="0"/>
              </a:spcAft>
            </a:pPr>
            <a:r>
              <a:rPr lang="en-US" altLang="en-US"/>
              <a:t>The codebase should be integrated and automated tests run frequently.</a:t>
            </a:r>
          </a:p>
          <a:p>
            <a:pPr lvl="1" fontAlgn="base">
              <a:spcAft>
                <a:spcPct val="0"/>
              </a:spcAft>
            </a:pPr>
            <a:r>
              <a:rPr lang="en-US" altLang="en-US"/>
              <a:t>Developers working locally on their machines should check-in their changes frequently, ensuring that code conflicts are identified and resolved quickly.</a:t>
            </a:r>
          </a:p>
          <a:p>
            <a:pPr fontAlgn="base">
              <a:spcAft>
                <a:spcPct val="0"/>
              </a:spcAft>
              <a:buFont typeface="Arial" pitchFamily="34" charset="0"/>
              <a:buChar char="•"/>
            </a:pPr>
            <a:r>
              <a:rPr lang="en-US" altLang="en-US"/>
              <a:t>10-Minute build</a:t>
            </a:r>
          </a:p>
          <a:p>
            <a:pPr lvl="1" fontAlgn="base">
              <a:spcAft>
                <a:spcPct val="0"/>
              </a:spcAft>
              <a:buFont typeface="Arial" pitchFamily="34" charset="0"/>
              <a:buChar char="•"/>
            </a:pPr>
            <a:r>
              <a:rPr lang="en-US" altLang="en-US"/>
              <a:t>Build, Deploy and Test - all in 10 minutes</a:t>
            </a:r>
          </a:p>
          <a:p>
            <a:pPr lvl="1" fontAlgn="base">
              <a:spcAft>
                <a:spcPct val="0"/>
              </a:spcAft>
              <a:buFont typeface="Arial" pitchFamily="34" charset="0"/>
              <a:buChar char="•"/>
            </a:pPr>
            <a:r>
              <a:rPr lang="en-US" altLang="en-US"/>
              <a:t>Build Server/Integration server – Builds the code automatically - pull the code from the source control system and compiles the integrated code, then deploy the code on a test/stage environment and run automated tests) Example: Jenkins integration server</a:t>
            </a:r>
          </a:p>
          <a:p>
            <a:pPr lvl="1" fontAlgn="base">
              <a:spcAft>
                <a:spcPct val="0"/>
              </a:spcAft>
              <a:buFont typeface="Arial" pitchFamily="34" charset="0"/>
              <a:buChar char="•"/>
            </a:pPr>
            <a:r>
              <a:rPr lang="en-US" altLang="en-US"/>
              <a:t>Continuous integration is a practice of integrating the code several times  a day</a:t>
            </a:r>
          </a:p>
          <a:p>
            <a:pPr lvl="1" fontAlgn="base">
              <a:spcAft>
                <a:spcPct val="0"/>
              </a:spcAft>
              <a:buFont typeface="Arial" pitchFamily="34" charset="0"/>
              <a:buChar char="•"/>
            </a:pPr>
            <a:r>
              <a:rPr lang="en-US" altLang="en-US"/>
              <a:t>Having a build server/integration server alone is not continuous integration</a:t>
            </a:r>
          </a:p>
        </p:txBody>
      </p:sp>
      <p:sp>
        <p:nvSpPr>
          <p:cNvPr id="3" name="Content Placeholder 2">
            <a:extLst>
              <a:ext uri="{FF2B5EF4-FFF2-40B4-BE49-F238E27FC236}">
                <a16:creationId xmlns:a16="http://schemas.microsoft.com/office/drawing/2014/main" id="{80C577A5-B983-D737-627D-267E2D78F163}"/>
              </a:ext>
            </a:extLst>
          </p:cNvPr>
          <p:cNvSpPr>
            <a:spLocks noGrp="1"/>
          </p:cNvSpPr>
          <p:nvPr>
            <p:ph sz="quarter" idx="10"/>
          </p:nvPr>
        </p:nvSpPr>
        <p:spPr/>
        <p:txBody>
          <a:bodyPr/>
          <a:lstStyle/>
          <a:p>
            <a:pPr>
              <a:defRPr/>
            </a:pPr>
            <a:r>
              <a:rPr lang="en-US" dirty="0"/>
              <a:t>XP Practices …</a:t>
            </a:r>
          </a:p>
        </p:txBody>
      </p:sp>
      <p:sp>
        <p:nvSpPr>
          <p:cNvPr id="4" name="Date Placeholder 3">
            <a:extLst>
              <a:ext uri="{FF2B5EF4-FFF2-40B4-BE49-F238E27FC236}">
                <a16:creationId xmlns:a16="http://schemas.microsoft.com/office/drawing/2014/main" id="{2224A6F7-6331-D67B-A0EC-603D85A0B15B}"/>
              </a:ext>
            </a:extLst>
          </p:cNvPr>
          <p:cNvSpPr>
            <a:spLocks noGrp="1"/>
          </p:cNvSpPr>
          <p:nvPr>
            <p:ph type="dt" sz="quarter" idx="11"/>
          </p:nvPr>
        </p:nvSpPr>
        <p:spPr/>
        <p:txBody>
          <a:bodyPr/>
          <a:lstStyle/>
          <a:p>
            <a:pPr>
              <a:defRPr/>
            </a:pPr>
            <a:fld id="{B10C6C05-2F05-4755-855C-C437F19957CC}" type="datetime1">
              <a:rPr lang="en-US"/>
              <a:pPr>
                <a:defRPr/>
              </a:pPr>
              <a:t>8/31/24</a:t>
            </a:fld>
            <a:endParaRPr lang="en-US" dirty="0"/>
          </a:p>
        </p:txBody>
      </p:sp>
      <p:sp>
        <p:nvSpPr>
          <p:cNvPr id="5" name="Footer Placeholder 4">
            <a:extLst>
              <a:ext uri="{FF2B5EF4-FFF2-40B4-BE49-F238E27FC236}">
                <a16:creationId xmlns:a16="http://schemas.microsoft.com/office/drawing/2014/main" id="{047280C8-3C03-64D7-6529-E8180C3083CB}"/>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C4AEAD1F-C788-2FB8-4E47-ACC61E571F5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B838BA-54E1-7D4C-8044-3755B1911806}" type="slidenum">
              <a:rPr lang="en-US" altLang="en-US">
                <a:solidFill>
                  <a:srgbClr val="898989"/>
                </a:solidFill>
              </a:rPr>
              <a:pPr eaLnBrk="1" hangingPunct="1"/>
              <a:t>27</a:t>
            </a:fld>
            <a:endParaRPr lang="en-US" altLang="en-US">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a:extLst>
              <a:ext uri="{FF2B5EF4-FFF2-40B4-BE49-F238E27FC236}">
                <a16:creationId xmlns:a16="http://schemas.microsoft.com/office/drawing/2014/main" id="{88B3C240-2756-0FF3-0605-C81CBEDA2436}"/>
              </a:ext>
            </a:extLst>
          </p:cNvPr>
          <p:cNvSpPr>
            <a:spLocks noGrp="1"/>
          </p:cNvSpPr>
          <p:nvPr>
            <p:ph idx="1"/>
          </p:nvPr>
        </p:nvSpPr>
        <p:spPr>
          <a:xfrm>
            <a:off x="304800" y="1493838"/>
            <a:ext cx="8229600" cy="4983162"/>
          </a:xfrm>
        </p:spPr>
        <p:txBody>
          <a:bodyPr/>
          <a:lstStyle/>
          <a:p>
            <a:pPr fontAlgn="base">
              <a:spcAft>
                <a:spcPct val="0"/>
              </a:spcAft>
              <a:buFont typeface="Arial" pitchFamily="34" charset="0"/>
              <a:buChar char="•"/>
            </a:pPr>
            <a:r>
              <a:rPr lang="en-US" altLang="en-US"/>
              <a:t>Forty-hour week (Energized work)</a:t>
            </a:r>
          </a:p>
          <a:p>
            <a:pPr lvl="1" fontAlgn="base">
              <a:spcAft>
                <a:spcPct val="0"/>
              </a:spcAft>
              <a:buFont typeface="Arial" pitchFamily="34" charset="0"/>
              <a:buChar char="•"/>
            </a:pPr>
            <a:r>
              <a:rPr lang="en-US" altLang="en-US"/>
              <a:t>Teams aim for sustainable phase</a:t>
            </a:r>
          </a:p>
          <a:p>
            <a:pPr lvl="1" fontAlgn="base">
              <a:spcAft>
                <a:spcPct val="0"/>
              </a:spcAft>
              <a:buFont typeface="Arial" pitchFamily="34" charset="0"/>
              <a:buChar char="•"/>
            </a:pPr>
            <a:r>
              <a:rPr lang="en-US" altLang="en-US"/>
              <a:t>XP does not forbid overtime, but it has a clear rule – </a:t>
            </a:r>
            <a:r>
              <a:rPr lang="en-US" altLang="en-US" i="1"/>
              <a:t>You can’t work a second week of overtime.</a:t>
            </a:r>
            <a:r>
              <a:rPr lang="en-US" altLang="en-US"/>
              <a:t> </a:t>
            </a:r>
          </a:p>
          <a:p>
            <a:pPr fontAlgn="base">
              <a:spcAft>
                <a:spcPct val="0"/>
              </a:spcAft>
              <a:buFont typeface="Arial" pitchFamily="34" charset="0"/>
              <a:buChar char="•"/>
            </a:pPr>
            <a:r>
              <a:rPr lang="en-US" altLang="en-US"/>
              <a:t>On-site customer</a:t>
            </a:r>
          </a:p>
          <a:p>
            <a:pPr lvl="1" fontAlgn="base">
              <a:spcAft>
                <a:spcPct val="0"/>
              </a:spcAft>
              <a:buFont typeface="Arial" pitchFamily="34" charset="0"/>
              <a:buChar char="•"/>
            </a:pPr>
            <a:r>
              <a:rPr lang="en-US" altLang="en-US"/>
              <a:t>A real customer should sit with the team.</a:t>
            </a:r>
          </a:p>
          <a:p>
            <a:pPr lvl="1" fontAlgn="base">
              <a:spcAft>
                <a:spcPct val="0"/>
              </a:spcAft>
              <a:buFont typeface="Arial" pitchFamily="34" charset="0"/>
              <a:buChar char="•"/>
            </a:pPr>
            <a:r>
              <a:rPr lang="en-US" altLang="en-US"/>
              <a:t>This person will be someone who will use the system, who has the knowledge and authority to answer questions and who can provide business related clarification so that issues don’t block the progress of the iteration.</a:t>
            </a:r>
          </a:p>
          <a:p>
            <a:pPr fontAlgn="base">
              <a:spcAft>
                <a:spcPct val="0"/>
              </a:spcAft>
              <a:buFont typeface="Arial" pitchFamily="34" charset="0"/>
              <a:buChar char="•"/>
            </a:pPr>
            <a:r>
              <a:rPr lang="en-US" altLang="en-US"/>
              <a:t>Coding standards</a:t>
            </a:r>
          </a:p>
          <a:p>
            <a:pPr lvl="1" fontAlgn="base">
              <a:spcAft>
                <a:spcPct val="0"/>
              </a:spcAft>
              <a:buFont typeface="Arial" pitchFamily="34" charset="0"/>
              <a:buChar char="•"/>
            </a:pPr>
            <a:r>
              <a:rPr lang="en-US" altLang="en-US"/>
              <a:t>A common coding standard, agreed by all developers, must be adopted across the team.</a:t>
            </a:r>
          </a:p>
          <a:p>
            <a:pPr fontAlgn="base">
              <a:spcAft>
                <a:spcPct val="0"/>
              </a:spcAft>
              <a:buFont typeface="Arial" pitchFamily="34" charset="0"/>
              <a:buChar char="•"/>
            </a:pPr>
            <a:r>
              <a:rPr lang="en-US" altLang="en-US"/>
              <a:t>Informative workspace (Information Radiator)</a:t>
            </a:r>
          </a:p>
          <a:p>
            <a:pPr lvl="1" fontAlgn="base">
              <a:spcAft>
                <a:spcPct val="0"/>
              </a:spcAft>
              <a:buFont typeface="Arial" pitchFamily="34" charset="0"/>
              <a:buChar char="•"/>
            </a:pPr>
            <a:r>
              <a:rPr lang="en-US" altLang="en-US"/>
              <a:t>Visual board, Managers can assess status and see what people are working on by simply walking through the team area.</a:t>
            </a:r>
          </a:p>
        </p:txBody>
      </p:sp>
      <p:sp>
        <p:nvSpPr>
          <p:cNvPr id="3" name="Content Placeholder 2">
            <a:extLst>
              <a:ext uri="{FF2B5EF4-FFF2-40B4-BE49-F238E27FC236}">
                <a16:creationId xmlns:a16="http://schemas.microsoft.com/office/drawing/2014/main" id="{B3C8B798-76F1-57DA-E19C-F0CB673B5756}"/>
              </a:ext>
            </a:extLst>
          </p:cNvPr>
          <p:cNvSpPr>
            <a:spLocks noGrp="1"/>
          </p:cNvSpPr>
          <p:nvPr>
            <p:ph sz="quarter" idx="10"/>
          </p:nvPr>
        </p:nvSpPr>
        <p:spPr/>
        <p:txBody>
          <a:bodyPr/>
          <a:lstStyle/>
          <a:p>
            <a:pPr>
              <a:defRPr/>
            </a:pPr>
            <a:r>
              <a:rPr lang="en-US" dirty="0"/>
              <a:t>XP Practices …</a:t>
            </a:r>
          </a:p>
        </p:txBody>
      </p:sp>
      <p:sp>
        <p:nvSpPr>
          <p:cNvPr id="4" name="Date Placeholder 3">
            <a:extLst>
              <a:ext uri="{FF2B5EF4-FFF2-40B4-BE49-F238E27FC236}">
                <a16:creationId xmlns:a16="http://schemas.microsoft.com/office/drawing/2014/main" id="{5B792552-189C-C7D2-67A3-8F715A838562}"/>
              </a:ext>
            </a:extLst>
          </p:cNvPr>
          <p:cNvSpPr>
            <a:spLocks noGrp="1"/>
          </p:cNvSpPr>
          <p:nvPr>
            <p:ph type="dt" sz="quarter" idx="11"/>
          </p:nvPr>
        </p:nvSpPr>
        <p:spPr/>
        <p:txBody>
          <a:bodyPr/>
          <a:lstStyle/>
          <a:p>
            <a:pPr>
              <a:defRPr/>
            </a:pPr>
            <a:fld id="{740370E5-E590-404B-9ADC-6FDE1872E8F0}" type="datetime1">
              <a:rPr lang="en-US"/>
              <a:pPr>
                <a:defRPr/>
              </a:pPr>
              <a:t>8/31/24</a:t>
            </a:fld>
            <a:endParaRPr lang="en-US" dirty="0"/>
          </a:p>
        </p:txBody>
      </p:sp>
      <p:sp>
        <p:nvSpPr>
          <p:cNvPr id="5" name="Footer Placeholder 4">
            <a:extLst>
              <a:ext uri="{FF2B5EF4-FFF2-40B4-BE49-F238E27FC236}">
                <a16:creationId xmlns:a16="http://schemas.microsoft.com/office/drawing/2014/main" id="{BEF4A4C9-0792-7338-3B8A-422EF114D5B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2772768-F5F8-C0E4-CBCF-209F6BD9F49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37F0E3-8B72-6745-B584-8E581ECE0329}" type="slidenum">
              <a:rPr lang="en-US" altLang="en-US">
                <a:solidFill>
                  <a:srgbClr val="898989"/>
                </a:solidFill>
              </a:rPr>
              <a:pPr eaLnBrk="1" hangingPunct="1"/>
              <a:t>28</a:t>
            </a:fld>
            <a:endParaRPr lang="en-US" altLang="en-US">
              <a:solidFill>
                <a:srgbClr val="89898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Content Placeholder 6">
            <a:extLst>
              <a:ext uri="{FF2B5EF4-FFF2-40B4-BE49-F238E27FC236}">
                <a16:creationId xmlns:a16="http://schemas.microsoft.com/office/drawing/2014/main" id="{6AA505F3-1119-C29F-2DE6-FC48A8B994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981200"/>
            <a:ext cx="8461375" cy="3351213"/>
          </a:xfrm>
        </p:spPr>
      </p:pic>
      <p:sp>
        <p:nvSpPr>
          <p:cNvPr id="3" name="Content Placeholder 2">
            <a:extLst>
              <a:ext uri="{FF2B5EF4-FFF2-40B4-BE49-F238E27FC236}">
                <a16:creationId xmlns:a16="http://schemas.microsoft.com/office/drawing/2014/main" id="{5DBA34F3-CF49-A733-F2D4-04AC2404AAAD}"/>
              </a:ext>
            </a:extLst>
          </p:cNvPr>
          <p:cNvSpPr>
            <a:spLocks noGrp="1"/>
          </p:cNvSpPr>
          <p:nvPr>
            <p:ph sz="quarter" idx="10"/>
          </p:nvPr>
        </p:nvSpPr>
        <p:spPr/>
        <p:txBody>
          <a:bodyPr/>
          <a:lstStyle/>
          <a:p>
            <a:pPr>
              <a:buFont typeface="Arial" charset="0"/>
              <a:buNone/>
              <a:defRPr/>
            </a:pPr>
            <a:r>
              <a:rPr lang="en-US" dirty="0"/>
              <a:t>A visual process model for XP</a:t>
            </a:r>
          </a:p>
        </p:txBody>
      </p:sp>
      <p:sp>
        <p:nvSpPr>
          <p:cNvPr id="4" name="Date Placeholder 3">
            <a:extLst>
              <a:ext uri="{FF2B5EF4-FFF2-40B4-BE49-F238E27FC236}">
                <a16:creationId xmlns:a16="http://schemas.microsoft.com/office/drawing/2014/main" id="{3F15D347-7E7F-05A9-8E74-F248F9596F9C}"/>
              </a:ext>
            </a:extLst>
          </p:cNvPr>
          <p:cNvSpPr>
            <a:spLocks noGrp="1"/>
          </p:cNvSpPr>
          <p:nvPr>
            <p:ph type="dt" sz="quarter" idx="11"/>
          </p:nvPr>
        </p:nvSpPr>
        <p:spPr/>
        <p:txBody>
          <a:bodyPr/>
          <a:lstStyle/>
          <a:p>
            <a:pPr>
              <a:defRPr/>
            </a:pPr>
            <a:fld id="{4BCBB4B1-2230-4AC3-A09D-D30D8F6DB451}" type="datetime1">
              <a:rPr lang="en-US"/>
              <a:pPr>
                <a:defRPr/>
              </a:pPr>
              <a:t>8/31/24</a:t>
            </a:fld>
            <a:endParaRPr lang="en-US" dirty="0"/>
          </a:p>
        </p:txBody>
      </p:sp>
      <p:sp>
        <p:nvSpPr>
          <p:cNvPr id="5" name="Footer Placeholder 4">
            <a:extLst>
              <a:ext uri="{FF2B5EF4-FFF2-40B4-BE49-F238E27FC236}">
                <a16:creationId xmlns:a16="http://schemas.microsoft.com/office/drawing/2014/main" id="{E29FB841-6123-CE77-37E5-1FD85BC9A3B1}"/>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EF730D9-8052-FDB9-0F72-E39713E3349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2DB264-8CCE-F648-836D-C1C868A16871}" type="slidenum">
              <a:rPr lang="en-US" altLang="en-US">
                <a:solidFill>
                  <a:srgbClr val="898989"/>
                </a:solidFill>
              </a:rPr>
              <a:pPr eaLnBrk="1" hangingPunct="1"/>
              <a:t>29</a:t>
            </a:fld>
            <a:endParaRPr lang="en-US" altLang="en-US">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a:extLst>
              <a:ext uri="{FF2B5EF4-FFF2-40B4-BE49-F238E27FC236}">
                <a16:creationId xmlns:a16="http://schemas.microsoft.com/office/drawing/2014/main" id="{F68EB6FA-E331-B43F-C04A-50E2DC2F4AAE}"/>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Agile Methods</a:t>
            </a:r>
          </a:p>
          <a:p>
            <a:pPr fontAlgn="base">
              <a:spcAft>
                <a:spcPct val="0"/>
              </a:spcAft>
              <a:buFont typeface="Arial" pitchFamily="34" charset="0"/>
              <a:buChar char="•"/>
            </a:pPr>
            <a:r>
              <a:rPr lang="en-US" altLang="en-US"/>
              <a:t>Scrum</a:t>
            </a:r>
          </a:p>
          <a:p>
            <a:pPr fontAlgn="base">
              <a:spcAft>
                <a:spcPct val="0"/>
              </a:spcAft>
              <a:buFont typeface="Arial" pitchFamily="34" charset="0"/>
              <a:buChar char="•"/>
            </a:pPr>
            <a:r>
              <a:rPr lang="en-US" altLang="en-US"/>
              <a:t>XP</a:t>
            </a:r>
          </a:p>
          <a:p>
            <a:pPr fontAlgn="base">
              <a:spcAft>
                <a:spcPct val="0"/>
              </a:spcAft>
              <a:buFont typeface="Arial" pitchFamily="34" charset="0"/>
              <a:buChar char="•"/>
            </a:pPr>
            <a:r>
              <a:rPr lang="en-US" altLang="en-US"/>
              <a:t>Lean</a:t>
            </a:r>
          </a:p>
          <a:p>
            <a:pPr fontAlgn="base">
              <a:spcAft>
                <a:spcPct val="0"/>
              </a:spcAft>
              <a:buFont typeface="Arial" pitchFamily="34" charset="0"/>
              <a:buChar char="•"/>
            </a:pPr>
            <a:r>
              <a:rPr lang="en-US" altLang="en-US"/>
              <a:t>Kanban</a:t>
            </a:r>
          </a:p>
        </p:txBody>
      </p:sp>
      <p:sp>
        <p:nvSpPr>
          <p:cNvPr id="3" name="Content Placeholder 2">
            <a:extLst>
              <a:ext uri="{FF2B5EF4-FFF2-40B4-BE49-F238E27FC236}">
                <a16:creationId xmlns:a16="http://schemas.microsoft.com/office/drawing/2014/main" id="{80444626-AC4C-F535-608A-2E67A99C033A}"/>
              </a:ext>
            </a:extLst>
          </p:cNvPr>
          <p:cNvSpPr>
            <a:spLocks noGrp="1"/>
          </p:cNvSpPr>
          <p:nvPr>
            <p:ph sz="quarter" idx="10"/>
          </p:nvPr>
        </p:nvSpPr>
        <p:spPr/>
        <p:txBody>
          <a:bodyPr/>
          <a:lstStyle/>
          <a:p>
            <a:pPr>
              <a:defRPr/>
            </a:pPr>
            <a:r>
              <a:rPr lang="en-US" dirty="0"/>
              <a:t>Module-4 Topics</a:t>
            </a:r>
          </a:p>
        </p:txBody>
      </p:sp>
      <p:sp>
        <p:nvSpPr>
          <p:cNvPr id="4" name="Date Placeholder 3">
            <a:extLst>
              <a:ext uri="{FF2B5EF4-FFF2-40B4-BE49-F238E27FC236}">
                <a16:creationId xmlns:a16="http://schemas.microsoft.com/office/drawing/2014/main" id="{442DBD2F-A79E-C689-5700-761887EFBBE6}"/>
              </a:ext>
            </a:extLst>
          </p:cNvPr>
          <p:cNvSpPr>
            <a:spLocks noGrp="1"/>
          </p:cNvSpPr>
          <p:nvPr>
            <p:ph type="dt" sz="quarter" idx="11"/>
          </p:nvPr>
        </p:nvSpPr>
        <p:spPr/>
        <p:txBody>
          <a:bodyPr/>
          <a:lstStyle/>
          <a:p>
            <a:pPr>
              <a:defRPr/>
            </a:pPr>
            <a:fld id="{2BA9D2FE-5D52-4995-9801-F787D29D8EC6}" type="datetime1">
              <a:rPr lang="en-US"/>
              <a:pPr>
                <a:defRPr/>
              </a:pPr>
              <a:t>8/31/24</a:t>
            </a:fld>
            <a:endParaRPr lang="en-US" dirty="0"/>
          </a:p>
        </p:txBody>
      </p:sp>
      <p:sp>
        <p:nvSpPr>
          <p:cNvPr id="5" name="Footer Placeholder 4">
            <a:extLst>
              <a:ext uri="{FF2B5EF4-FFF2-40B4-BE49-F238E27FC236}">
                <a16:creationId xmlns:a16="http://schemas.microsoft.com/office/drawing/2014/main" id="{B68F495E-9902-846C-1D9C-920DF3697E9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E8FCA16-4CE8-2807-0E63-FF238C6F5C1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7615E3-720A-7A44-A9FF-4D4FDC195E73}" type="slidenum">
              <a:rPr lang="en-US" altLang="en-US">
                <a:solidFill>
                  <a:srgbClr val="898989"/>
                </a:solidFill>
              </a:rPr>
              <a:pPr eaLnBrk="1" hangingPunct="1"/>
              <a:t>3</a:t>
            </a:fld>
            <a:endParaRPr lang="en-US" altLang="en-US">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F983A-F4C1-6786-2852-71DAEB301DF8}"/>
              </a:ext>
            </a:extLst>
          </p:cNvPr>
          <p:cNvSpPr>
            <a:spLocks noGrp="1"/>
          </p:cNvSpPr>
          <p:nvPr>
            <p:ph sz="quarter" idx="10"/>
          </p:nvPr>
        </p:nvSpPr>
        <p:spPr/>
        <p:txBody>
          <a:bodyPr/>
          <a:lstStyle/>
          <a:p>
            <a:pPr>
              <a:buFont typeface="Arial" charset="0"/>
              <a:buNone/>
              <a:defRPr/>
            </a:pPr>
            <a:r>
              <a:rPr lang="en-US" dirty="0"/>
              <a:t>Test Driven Development (TDD)</a:t>
            </a:r>
          </a:p>
        </p:txBody>
      </p:sp>
      <p:sp>
        <p:nvSpPr>
          <p:cNvPr id="3" name="Date Placeholder 2">
            <a:extLst>
              <a:ext uri="{FF2B5EF4-FFF2-40B4-BE49-F238E27FC236}">
                <a16:creationId xmlns:a16="http://schemas.microsoft.com/office/drawing/2014/main" id="{77C094DF-FF40-40FF-C275-CDBEB6EE443F}"/>
              </a:ext>
            </a:extLst>
          </p:cNvPr>
          <p:cNvSpPr>
            <a:spLocks noGrp="1"/>
          </p:cNvSpPr>
          <p:nvPr>
            <p:ph type="dt" sz="quarter" idx="11"/>
          </p:nvPr>
        </p:nvSpPr>
        <p:spPr/>
        <p:txBody>
          <a:bodyPr/>
          <a:lstStyle/>
          <a:p>
            <a:pPr>
              <a:defRPr/>
            </a:pPr>
            <a:fld id="{87E6DB95-292A-415A-B58E-2C138EB72118}" type="datetime1">
              <a:rPr lang="en-US"/>
              <a:pPr>
                <a:defRPr/>
              </a:pPr>
              <a:t>8/31/24</a:t>
            </a:fld>
            <a:endParaRPr lang="en-US" dirty="0"/>
          </a:p>
        </p:txBody>
      </p:sp>
      <p:sp>
        <p:nvSpPr>
          <p:cNvPr id="4" name="Footer Placeholder 3">
            <a:extLst>
              <a:ext uri="{FF2B5EF4-FFF2-40B4-BE49-F238E27FC236}">
                <a16:creationId xmlns:a16="http://schemas.microsoft.com/office/drawing/2014/main" id="{6ADD5F86-A3F9-5F60-55B4-5A35DFCC4A33}"/>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EBA36E9C-47D7-A5AB-D37C-E5D193FDAD5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2E36CE-D429-0145-9817-567E11DF8654}" type="slidenum">
              <a:rPr lang="en-US" altLang="en-US">
                <a:solidFill>
                  <a:srgbClr val="898989"/>
                </a:solidFill>
              </a:rPr>
              <a:pPr eaLnBrk="1" hangingPunct="1"/>
              <a:t>30</a:t>
            </a:fld>
            <a:endParaRPr lang="en-US" altLang="en-US">
              <a:solidFill>
                <a:srgbClr val="89898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B9BC4-901A-1EC7-6C06-48E21841A404}"/>
              </a:ext>
            </a:extLst>
          </p:cNvPr>
          <p:cNvSpPr>
            <a:spLocks noGrp="1"/>
          </p:cNvSpPr>
          <p:nvPr>
            <p:ph sz="quarter" idx="10"/>
          </p:nvPr>
        </p:nvSpPr>
        <p:spPr/>
        <p:txBody>
          <a:bodyPr/>
          <a:lstStyle/>
          <a:p>
            <a:pPr>
              <a:defRPr/>
            </a:pPr>
            <a:r>
              <a:rPr lang="en-US" dirty="0"/>
              <a:t>Test Driven Development-General work flow</a:t>
            </a:r>
          </a:p>
        </p:txBody>
      </p:sp>
      <p:sp>
        <p:nvSpPr>
          <p:cNvPr id="4" name="Date Placeholder 3">
            <a:extLst>
              <a:ext uri="{FF2B5EF4-FFF2-40B4-BE49-F238E27FC236}">
                <a16:creationId xmlns:a16="http://schemas.microsoft.com/office/drawing/2014/main" id="{A40D7DF9-68C3-89C6-FA62-3885995BE902}"/>
              </a:ext>
            </a:extLst>
          </p:cNvPr>
          <p:cNvSpPr>
            <a:spLocks noGrp="1"/>
          </p:cNvSpPr>
          <p:nvPr>
            <p:ph type="dt" sz="quarter" idx="11"/>
          </p:nvPr>
        </p:nvSpPr>
        <p:spPr/>
        <p:txBody>
          <a:bodyPr/>
          <a:lstStyle/>
          <a:p>
            <a:pPr>
              <a:defRPr/>
            </a:pPr>
            <a:fld id="{570ACB7E-4237-491E-8586-A1640148ADE7}" type="datetime1">
              <a:rPr lang="en-US"/>
              <a:pPr>
                <a:defRPr/>
              </a:pPr>
              <a:t>8/31/24</a:t>
            </a:fld>
            <a:endParaRPr lang="en-US" dirty="0"/>
          </a:p>
        </p:txBody>
      </p:sp>
      <p:sp>
        <p:nvSpPr>
          <p:cNvPr id="5" name="Footer Placeholder 4">
            <a:extLst>
              <a:ext uri="{FF2B5EF4-FFF2-40B4-BE49-F238E27FC236}">
                <a16:creationId xmlns:a16="http://schemas.microsoft.com/office/drawing/2014/main" id="{07DCFAE2-824F-3666-D60C-DBBB2B37235F}"/>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97FF94A9-BAF5-225A-AF61-EA336750279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1EFD51-6F06-064C-8C3D-5F073D322FFA}" type="slidenum">
              <a:rPr lang="en-US" altLang="en-US">
                <a:solidFill>
                  <a:srgbClr val="898989"/>
                </a:solidFill>
              </a:rPr>
              <a:pPr eaLnBrk="1" hangingPunct="1"/>
              <a:t>31</a:t>
            </a:fld>
            <a:endParaRPr lang="en-US" altLang="en-US">
              <a:solidFill>
                <a:srgbClr val="898989"/>
              </a:solidFill>
            </a:endParaRPr>
          </a:p>
        </p:txBody>
      </p:sp>
      <p:sp>
        <p:nvSpPr>
          <p:cNvPr id="47110" name="Rectangle 7">
            <a:extLst>
              <a:ext uri="{FF2B5EF4-FFF2-40B4-BE49-F238E27FC236}">
                <a16:creationId xmlns:a16="http://schemas.microsoft.com/office/drawing/2014/main" id="{604BCEF6-8625-333A-F3EB-7725738AA813}"/>
              </a:ext>
            </a:extLst>
          </p:cNvPr>
          <p:cNvSpPr>
            <a:spLocks noChangeArrowheads="1"/>
          </p:cNvSpPr>
          <p:nvPr/>
        </p:nvSpPr>
        <p:spPr bwMode="auto">
          <a:xfrm>
            <a:off x="695325" y="1524000"/>
            <a:ext cx="7543800" cy="1169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400"/>
              <a:t>A Process where the Developer takes responsibility of the Quality of their code</a:t>
            </a:r>
          </a:p>
          <a:p>
            <a:pPr eaLnBrk="1" hangingPunct="1">
              <a:spcBef>
                <a:spcPct val="0"/>
              </a:spcBef>
            </a:pPr>
            <a:r>
              <a:rPr lang="en-US" altLang="en-US" sz="1400"/>
              <a:t>Unit tests are written  before  the production code.</a:t>
            </a:r>
          </a:p>
          <a:p>
            <a:pPr eaLnBrk="1" hangingPunct="1">
              <a:spcBef>
                <a:spcPct val="0"/>
              </a:spcBef>
            </a:pPr>
            <a:r>
              <a:rPr lang="en-US" altLang="en-US" sz="1400"/>
              <a:t>Don’t write all tests at once</a:t>
            </a:r>
          </a:p>
          <a:p>
            <a:pPr eaLnBrk="1" hangingPunct="1">
              <a:spcBef>
                <a:spcPct val="0"/>
              </a:spcBef>
            </a:pPr>
            <a:r>
              <a:rPr lang="en-US" altLang="en-US" sz="1400"/>
              <a:t>Tests and Production code are written  in small bits of functionality</a:t>
            </a:r>
          </a:p>
          <a:p>
            <a:pPr eaLnBrk="1" hangingPunct="1">
              <a:spcBef>
                <a:spcPct val="0"/>
              </a:spcBef>
            </a:pPr>
            <a:r>
              <a:rPr lang="en-US" altLang="en-US" sz="1400"/>
              <a:t>TDD is a XP process and created by Ken Buck.</a:t>
            </a:r>
          </a:p>
        </p:txBody>
      </p:sp>
      <p:sp>
        <p:nvSpPr>
          <p:cNvPr id="47111" name="Rectangle 10">
            <a:extLst>
              <a:ext uri="{FF2B5EF4-FFF2-40B4-BE49-F238E27FC236}">
                <a16:creationId xmlns:a16="http://schemas.microsoft.com/office/drawing/2014/main" id="{35118C8E-B0D6-7B26-6B74-4BCF1DD9B66A}"/>
              </a:ext>
            </a:extLst>
          </p:cNvPr>
          <p:cNvSpPr>
            <a:spLocks noChangeArrowheads="1"/>
          </p:cNvSpPr>
          <p:nvPr/>
        </p:nvSpPr>
        <p:spPr bwMode="auto">
          <a:xfrm>
            <a:off x="4343400" y="6096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https://www.freecodecamp.org/news/learning-to-test-with-python-997ace2d8abe</a:t>
            </a:r>
            <a:r>
              <a:rPr lang="en-US" altLang="en-US" sz="1800"/>
              <a:t>/</a:t>
            </a:r>
          </a:p>
        </p:txBody>
      </p:sp>
      <p:pic>
        <p:nvPicPr>
          <p:cNvPr id="47112" name="Picture 13">
            <a:extLst>
              <a:ext uri="{FF2B5EF4-FFF2-40B4-BE49-F238E27FC236}">
                <a16:creationId xmlns:a16="http://schemas.microsoft.com/office/drawing/2014/main" id="{2BA74FBE-0D3C-1427-21CC-45AA0D013A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3048000"/>
            <a:ext cx="766445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3">
            <a:extLst>
              <a:ext uri="{FF2B5EF4-FFF2-40B4-BE49-F238E27FC236}">
                <a16:creationId xmlns:a16="http://schemas.microsoft.com/office/drawing/2014/main" id="{75C569F1-FF24-932D-C936-37F46B28A905}"/>
              </a:ext>
            </a:extLst>
          </p:cNvPr>
          <p:cNvSpPr>
            <a:spLocks noGrp="1"/>
          </p:cNvSpPr>
          <p:nvPr>
            <p:ph idx="1"/>
          </p:nvPr>
        </p:nvSpPr>
        <p:spPr>
          <a:xfrm>
            <a:off x="304800" y="1493838"/>
            <a:ext cx="8229600" cy="4525962"/>
          </a:xfrm>
        </p:spPr>
        <p:txBody>
          <a:bodyPr/>
          <a:lstStyle/>
          <a:p>
            <a:pPr fontAlgn="base">
              <a:spcAft>
                <a:spcPct val="0"/>
              </a:spcAft>
            </a:pPr>
            <a:r>
              <a:rPr lang="en-US" altLang="en-US"/>
              <a:t>Test Driven Development Steps</a:t>
            </a:r>
          </a:p>
        </p:txBody>
      </p:sp>
      <p:sp>
        <p:nvSpPr>
          <p:cNvPr id="10" name="Content Placeholder 9">
            <a:extLst>
              <a:ext uri="{FF2B5EF4-FFF2-40B4-BE49-F238E27FC236}">
                <a16:creationId xmlns:a16="http://schemas.microsoft.com/office/drawing/2014/main" id="{F043E9F0-0C7E-FF4B-802A-9AAED7BF7EB2}"/>
              </a:ext>
            </a:extLst>
          </p:cNvPr>
          <p:cNvSpPr>
            <a:spLocks noGrp="1"/>
          </p:cNvSpPr>
          <p:nvPr>
            <p:ph sz="quarter" idx="10"/>
          </p:nvPr>
        </p:nvSpPr>
        <p:spPr/>
        <p:txBody>
          <a:bodyPr/>
          <a:lstStyle/>
          <a:p>
            <a:pPr>
              <a:defRPr/>
            </a:pPr>
            <a:r>
              <a:rPr lang="en-US" dirty="0"/>
              <a:t>Test Driven Development (TDD) – Detail Process</a:t>
            </a:r>
          </a:p>
        </p:txBody>
      </p:sp>
      <p:sp>
        <p:nvSpPr>
          <p:cNvPr id="7" name="Date Placeholder 6">
            <a:extLst>
              <a:ext uri="{FF2B5EF4-FFF2-40B4-BE49-F238E27FC236}">
                <a16:creationId xmlns:a16="http://schemas.microsoft.com/office/drawing/2014/main" id="{E8CF5271-EB4D-81F8-6FAC-53D25392266B}"/>
              </a:ext>
            </a:extLst>
          </p:cNvPr>
          <p:cNvSpPr>
            <a:spLocks noGrp="1"/>
          </p:cNvSpPr>
          <p:nvPr>
            <p:ph type="dt" sz="quarter" idx="11"/>
          </p:nvPr>
        </p:nvSpPr>
        <p:spPr/>
        <p:txBody>
          <a:bodyPr/>
          <a:lstStyle/>
          <a:p>
            <a:pPr>
              <a:defRPr/>
            </a:pPr>
            <a:fld id="{D017F3AD-B4F2-4C60-8CD9-54B1D806AC91}" type="datetime1">
              <a:rPr lang="en-US"/>
              <a:pPr>
                <a:defRPr/>
              </a:pPr>
              <a:t>8/31/24</a:t>
            </a:fld>
            <a:endParaRPr lang="en-US" dirty="0"/>
          </a:p>
        </p:txBody>
      </p:sp>
      <p:sp>
        <p:nvSpPr>
          <p:cNvPr id="8" name="Footer Placeholder 7">
            <a:extLst>
              <a:ext uri="{FF2B5EF4-FFF2-40B4-BE49-F238E27FC236}">
                <a16:creationId xmlns:a16="http://schemas.microsoft.com/office/drawing/2014/main" id="{D65443D8-B400-3B88-2835-64778D6032F6}"/>
              </a:ext>
            </a:extLst>
          </p:cNvPr>
          <p:cNvSpPr>
            <a:spLocks noGrp="1"/>
          </p:cNvSpPr>
          <p:nvPr>
            <p:ph type="ftr" sz="quarter" idx="12"/>
          </p:nvPr>
        </p:nvSpPr>
        <p:spPr/>
        <p:txBody>
          <a:bodyPr/>
          <a:lstStyle/>
          <a:p>
            <a:pPr>
              <a:defRPr/>
            </a:pPr>
            <a:r>
              <a:rPr lang="it-IT"/>
              <a:t>SE ZG 544 - Agile Software Process</a:t>
            </a:r>
            <a:endParaRPr lang="en-US" dirty="0"/>
          </a:p>
        </p:txBody>
      </p:sp>
      <p:sp>
        <p:nvSpPr>
          <p:cNvPr id="9" name="Slide Number Placeholder 8">
            <a:extLst>
              <a:ext uri="{FF2B5EF4-FFF2-40B4-BE49-F238E27FC236}">
                <a16:creationId xmlns:a16="http://schemas.microsoft.com/office/drawing/2014/main" id="{1775B9F1-FB14-3379-2FFF-08C8F210B80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DD43A3-2592-2D46-B83E-1190316FDC96}" type="slidenum">
              <a:rPr lang="en-US" altLang="en-US">
                <a:solidFill>
                  <a:srgbClr val="898989"/>
                </a:solidFill>
              </a:rPr>
              <a:pPr eaLnBrk="1" hangingPunct="1"/>
              <a:t>32</a:t>
            </a:fld>
            <a:endParaRPr lang="en-US" altLang="en-US">
              <a:solidFill>
                <a:srgbClr val="898989"/>
              </a:solidFill>
            </a:endParaRPr>
          </a:p>
        </p:txBody>
      </p:sp>
      <p:sp>
        <p:nvSpPr>
          <p:cNvPr id="48135" name="TextBox 4">
            <a:extLst>
              <a:ext uri="{FF2B5EF4-FFF2-40B4-BE49-F238E27FC236}">
                <a16:creationId xmlns:a16="http://schemas.microsoft.com/office/drawing/2014/main" id="{EF061FA4-6A80-9113-F5CB-169CC7DDF8F8}"/>
              </a:ext>
            </a:extLst>
          </p:cNvPr>
          <p:cNvSpPr txBox="1">
            <a:spLocks noChangeArrowheads="1"/>
          </p:cNvSpPr>
          <p:nvPr/>
        </p:nvSpPr>
        <p:spPr bwMode="auto">
          <a:xfrm>
            <a:off x="762000" y="5334000"/>
            <a:ext cx="6553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a:t>Benefits:</a:t>
            </a:r>
          </a:p>
          <a:p>
            <a:pPr lvl="1" eaLnBrk="1" hangingPunct="1">
              <a:spcBef>
                <a:spcPct val="0"/>
              </a:spcBef>
              <a:buFont typeface="Arial" panose="020B0604020202020204" pitchFamily="34" charset="0"/>
              <a:buChar char="•"/>
            </a:pPr>
            <a:r>
              <a:rPr lang="en-US" altLang="en-US" sz="1600"/>
              <a:t>Improves Code quality</a:t>
            </a:r>
          </a:p>
          <a:p>
            <a:pPr lvl="1" eaLnBrk="1" hangingPunct="1">
              <a:spcBef>
                <a:spcPct val="0"/>
              </a:spcBef>
              <a:buFont typeface="Arial" panose="020B0604020202020204" pitchFamily="34" charset="0"/>
              <a:buChar char="•"/>
            </a:pPr>
            <a:r>
              <a:rPr lang="en-US" altLang="en-US" sz="1600"/>
              <a:t>Shortens feedback loop</a:t>
            </a:r>
          </a:p>
          <a:p>
            <a:pPr lvl="1" eaLnBrk="1" hangingPunct="1">
              <a:spcBef>
                <a:spcPct val="0"/>
              </a:spcBef>
              <a:buFont typeface="Arial" panose="020B0604020202020204" pitchFamily="34" charset="0"/>
              <a:buChar char="•"/>
            </a:pPr>
            <a:r>
              <a:rPr lang="en-US" altLang="en-US" sz="1600"/>
              <a:t>Shorten Development time</a:t>
            </a:r>
          </a:p>
          <a:p>
            <a:pPr lvl="1" eaLnBrk="1" hangingPunct="1">
              <a:spcBef>
                <a:spcPct val="0"/>
              </a:spcBef>
              <a:buFont typeface="Arial" panose="020B0604020202020204" pitchFamily="34" charset="0"/>
              <a:buChar char="•"/>
            </a:pPr>
            <a:r>
              <a:rPr lang="en-US" altLang="en-US" sz="1600"/>
              <a:t>TDD is part of Agile Culture</a:t>
            </a:r>
          </a:p>
        </p:txBody>
      </p:sp>
      <p:sp>
        <p:nvSpPr>
          <p:cNvPr id="6" name="TextBox 5">
            <a:extLst>
              <a:ext uri="{FF2B5EF4-FFF2-40B4-BE49-F238E27FC236}">
                <a16:creationId xmlns:a16="http://schemas.microsoft.com/office/drawing/2014/main" id="{966866EF-8672-78BB-A7FF-97FD60CFEA90}"/>
              </a:ext>
            </a:extLst>
          </p:cNvPr>
          <p:cNvSpPr txBox="1"/>
          <p:nvPr/>
        </p:nvSpPr>
        <p:spPr>
          <a:xfrm>
            <a:off x="7342188" y="1312863"/>
            <a:ext cx="1649412" cy="1077912"/>
          </a:xfrm>
          <a:prstGeom prst="rect">
            <a:avLst/>
          </a:prstGeom>
          <a:noFill/>
        </p:spPr>
        <p:txBody>
          <a:bodyPr>
            <a:spAutoFit/>
          </a:bodyPr>
          <a:lstStyle/>
          <a:p>
            <a:pPr>
              <a:defRPr/>
            </a:pPr>
            <a:r>
              <a:rPr lang="en-US" sz="1600" dirty="0"/>
              <a:t>Tools:</a:t>
            </a:r>
          </a:p>
          <a:p>
            <a:pPr marL="285750" indent="-285750">
              <a:buFont typeface="Arial" panose="020B0604020202020204" pitchFamily="34" charset="0"/>
              <a:buChar char="•"/>
              <a:defRPr/>
            </a:pPr>
            <a:r>
              <a:rPr lang="en-US" sz="1600" dirty="0"/>
              <a:t>Junit for Java</a:t>
            </a:r>
          </a:p>
          <a:p>
            <a:pPr marL="285750" indent="-285750">
              <a:buFont typeface="Arial" panose="020B0604020202020204" pitchFamily="34" charset="0"/>
              <a:buChar char="•"/>
              <a:defRPr/>
            </a:pPr>
            <a:r>
              <a:rPr lang="en-US" sz="1600" dirty="0"/>
              <a:t>Pyunit for Python</a:t>
            </a:r>
          </a:p>
        </p:txBody>
      </p:sp>
      <p:pic>
        <p:nvPicPr>
          <p:cNvPr id="48137" name="Picture 1">
            <a:extLst>
              <a:ext uri="{FF2B5EF4-FFF2-40B4-BE49-F238E27FC236}">
                <a16:creationId xmlns:a16="http://schemas.microsoft.com/office/drawing/2014/main" id="{285BFE39-5FC4-3799-7958-F0C81D8D08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67056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8DD2EA-5FC4-483F-4E8C-9AC72096B9CD}"/>
              </a:ext>
            </a:extLst>
          </p:cNvPr>
          <p:cNvSpPr>
            <a:spLocks noGrp="1"/>
          </p:cNvSpPr>
          <p:nvPr>
            <p:ph idx="1"/>
          </p:nvPr>
        </p:nvSpPr>
        <p:spPr>
          <a:xfrm>
            <a:off x="304800" y="1493838"/>
            <a:ext cx="8229600" cy="4525962"/>
          </a:xfrm>
        </p:spPr>
        <p:txBody>
          <a:bodyPr>
            <a:normAutofit fontScale="92500" lnSpcReduction="10000"/>
          </a:bodyPr>
          <a:lstStyle/>
          <a:p>
            <a:pPr marL="0" indent="0">
              <a:defRPr/>
            </a:pPr>
            <a:r>
              <a:rPr lang="en-US" sz="2000" b="1" dirty="0"/>
              <a:t>File mytests.py</a:t>
            </a:r>
          </a:p>
          <a:p>
            <a:pPr marL="0" indent="0">
              <a:defRPr/>
            </a:pPr>
            <a:r>
              <a:rPr lang="en-US" sz="2000" dirty="0"/>
              <a:t>	import unit test from mycode import *</a:t>
            </a:r>
          </a:p>
          <a:p>
            <a:pPr marL="0" indent="0">
              <a:defRPr/>
            </a:pPr>
            <a:r>
              <a:rPr lang="en-US" sz="2000" dirty="0"/>
              <a:t>	class MyFirstTests(unittest.TestCase):</a:t>
            </a:r>
          </a:p>
          <a:p>
            <a:pPr marL="0" indent="0">
              <a:defRPr/>
            </a:pPr>
            <a:r>
              <a:rPr lang="en-US" sz="2000" dirty="0"/>
              <a:t>	def test_hello(self):     </a:t>
            </a:r>
          </a:p>
          <a:p>
            <a:pPr marL="0" indent="0">
              <a:defRPr/>
            </a:pPr>
            <a:r>
              <a:rPr lang="en-US" sz="2000" dirty="0"/>
              <a:t>	   self.assertEqual(hello_world(), 'hello world')</a:t>
            </a:r>
          </a:p>
          <a:p>
            <a:pPr marL="0" indent="0">
              <a:defRPr/>
            </a:pPr>
            <a:endParaRPr lang="en-US" sz="2000" dirty="0"/>
          </a:p>
          <a:p>
            <a:pPr marL="0" indent="0">
              <a:defRPr/>
            </a:pPr>
            <a:r>
              <a:rPr lang="en-US" sz="2000" dirty="0"/>
              <a:t>1.File mycode.py</a:t>
            </a:r>
          </a:p>
          <a:p>
            <a:pPr marL="0" indent="0">
              <a:defRPr/>
            </a:pPr>
            <a:r>
              <a:rPr lang="en-US" sz="2000" dirty="0"/>
              <a:t>	def hello_world(): </a:t>
            </a:r>
          </a:p>
          <a:p>
            <a:pPr marL="0" indent="0">
              <a:defRPr/>
            </a:pPr>
            <a:r>
              <a:rPr lang="en-US" sz="2000" dirty="0"/>
              <a:t>Run mytest.py</a:t>
            </a:r>
          </a:p>
          <a:p>
            <a:pPr marL="0" indent="0">
              <a:defRPr/>
            </a:pPr>
            <a:r>
              <a:rPr lang="en-US" sz="2000" dirty="0"/>
              <a:t>Test  fails . No return value.</a:t>
            </a:r>
          </a:p>
          <a:p>
            <a:pPr marL="0" indent="0">
              <a:defRPr/>
            </a:pPr>
            <a:r>
              <a:rPr lang="en-US" sz="2000" dirty="0"/>
              <a:t>2. Then Add code to mycode.py</a:t>
            </a:r>
          </a:p>
          <a:p>
            <a:pPr marL="0" indent="0">
              <a:defRPr/>
            </a:pPr>
            <a:r>
              <a:rPr lang="en-US" sz="2000" dirty="0"/>
              <a:t>	def hello_world():    return 'hello world‘</a:t>
            </a:r>
          </a:p>
          <a:p>
            <a:pPr marL="0" indent="0">
              <a:defRPr/>
            </a:pPr>
            <a:r>
              <a:rPr lang="en-US" sz="2000" dirty="0"/>
              <a:t>Run mytest.py</a:t>
            </a:r>
          </a:p>
          <a:p>
            <a:pPr marL="0" indent="0">
              <a:defRPr/>
            </a:pPr>
            <a:r>
              <a:rPr lang="en-US" sz="2000" dirty="0"/>
              <a:t>Test Pass.</a:t>
            </a:r>
          </a:p>
          <a:p>
            <a:pPr marL="0" indent="0">
              <a:defRPr/>
            </a:pPr>
            <a:endParaRPr lang="en-US" sz="2000" dirty="0"/>
          </a:p>
        </p:txBody>
      </p:sp>
      <p:sp>
        <p:nvSpPr>
          <p:cNvPr id="4" name="Content Placeholder 3">
            <a:extLst>
              <a:ext uri="{FF2B5EF4-FFF2-40B4-BE49-F238E27FC236}">
                <a16:creationId xmlns:a16="http://schemas.microsoft.com/office/drawing/2014/main" id="{52BBAFA8-63A1-D70F-9201-AA0284B154BE}"/>
              </a:ext>
            </a:extLst>
          </p:cNvPr>
          <p:cNvSpPr>
            <a:spLocks noGrp="1"/>
          </p:cNvSpPr>
          <p:nvPr>
            <p:ph sz="quarter" idx="10"/>
          </p:nvPr>
        </p:nvSpPr>
        <p:spPr/>
        <p:txBody>
          <a:bodyPr/>
          <a:lstStyle/>
          <a:p>
            <a:pPr>
              <a:defRPr/>
            </a:pPr>
            <a:r>
              <a:rPr lang="en-US" dirty="0"/>
              <a:t>“Hello World” TDD Example</a:t>
            </a:r>
          </a:p>
        </p:txBody>
      </p:sp>
      <p:sp>
        <p:nvSpPr>
          <p:cNvPr id="6" name="Date Placeholder 5">
            <a:extLst>
              <a:ext uri="{FF2B5EF4-FFF2-40B4-BE49-F238E27FC236}">
                <a16:creationId xmlns:a16="http://schemas.microsoft.com/office/drawing/2014/main" id="{E9B10CF0-24A9-B60F-8EF1-8CD826B045FD}"/>
              </a:ext>
            </a:extLst>
          </p:cNvPr>
          <p:cNvSpPr>
            <a:spLocks noGrp="1"/>
          </p:cNvSpPr>
          <p:nvPr>
            <p:ph type="dt" sz="quarter" idx="11"/>
          </p:nvPr>
        </p:nvSpPr>
        <p:spPr>
          <a:xfrm>
            <a:off x="0" y="6356350"/>
            <a:ext cx="2133600" cy="365125"/>
          </a:xfrm>
        </p:spPr>
        <p:txBody>
          <a:bodyPr/>
          <a:lstStyle/>
          <a:p>
            <a:pPr>
              <a:defRPr/>
            </a:pPr>
            <a:fld id="{C5726C99-20E8-41CF-80C2-F86619AE6DF9}" type="datetime1">
              <a:rPr lang="en-US"/>
              <a:pPr>
                <a:defRPr/>
              </a:pPr>
              <a:t>8/31/24</a:t>
            </a:fld>
            <a:endParaRPr lang="en-US" dirty="0"/>
          </a:p>
        </p:txBody>
      </p:sp>
      <p:sp>
        <p:nvSpPr>
          <p:cNvPr id="7" name="Footer Placeholder 6">
            <a:extLst>
              <a:ext uri="{FF2B5EF4-FFF2-40B4-BE49-F238E27FC236}">
                <a16:creationId xmlns:a16="http://schemas.microsoft.com/office/drawing/2014/main" id="{C181190C-61EE-DBA2-DADB-E3C28FD6C9B6}"/>
              </a:ext>
            </a:extLst>
          </p:cNvPr>
          <p:cNvSpPr>
            <a:spLocks noGrp="1"/>
          </p:cNvSpPr>
          <p:nvPr>
            <p:ph type="ftr" sz="quarter" idx="12"/>
          </p:nvPr>
        </p:nvSpPr>
        <p:spPr>
          <a:xfrm>
            <a:off x="0" y="6356350"/>
            <a:ext cx="2895600" cy="365125"/>
          </a:xfrm>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C09ACDC7-FA32-E27F-653F-90F15FBB25CA}"/>
              </a:ext>
            </a:extLst>
          </p:cNvPr>
          <p:cNvSpPr>
            <a:spLocks noGrp="1"/>
          </p:cNvSpPr>
          <p:nvPr>
            <p:ph type="sldNum" sz="quarter" idx="13"/>
          </p:nvPr>
        </p:nvSpPr>
        <p:spPr>
          <a:xfrm>
            <a:off x="7010400" y="6356350"/>
            <a:ext cx="2133600"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EDBDF5-B0F9-3846-8768-1DCB05BEC03C}" type="slidenum">
              <a:rPr lang="en-US" altLang="en-US">
                <a:solidFill>
                  <a:srgbClr val="898989"/>
                </a:solidFill>
              </a:rPr>
              <a:pPr eaLnBrk="1" hangingPunct="1"/>
              <a:t>33</a:t>
            </a:fld>
            <a:endParaRPr lang="en-US" altLang="en-US">
              <a:solidFill>
                <a:srgbClr val="898989"/>
              </a:solidFill>
            </a:endParaRPr>
          </a:p>
        </p:txBody>
      </p:sp>
      <p:sp>
        <p:nvSpPr>
          <p:cNvPr id="49159" name="Rectangle 1">
            <a:extLst>
              <a:ext uri="{FF2B5EF4-FFF2-40B4-BE49-F238E27FC236}">
                <a16:creationId xmlns:a16="http://schemas.microsoft.com/office/drawing/2014/main" id="{E9234E7C-5C4D-2507-CD60-E7EAE5A33782}"/>
              </a:ext>
            </a:extLst>
          </p:cNvPr>
          <p:cNvSpPr>
            <a:spLocks noChangeArrowheads="1"/>
          </p:cNvSpPr>
          <p:nvPr/>
        </p:nvSpPr>
        <p:spPr bwMode="auto">
          <a:xfrm>
            <a:off x="4343400" y="6096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https://www.freecodecamp.org/news/learning-to-test-with-python-997ace2d8abe</a:t>
            </a:r>
            <a:r>
              <a:rPr lang="en-US" altLang="en-US" sz="180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F26573-1AA2-5F95-F218-1EDABA16959C}"/>
              </a:ext>
            </a:extLst>
          </p:cNvPr>
          <p:cNvSpPr>
            <a:spLocks noGrp="1"/>
          </p:cNvSpPr>
          <p:nvPr>
            <p:ph idx="1"/>
          </p:nvPr>
        </p:nvSpPr>
        <p:spPr/>
        <p:txBody>
          <a:bodyPr/>
          <a:lstStyle/>
          <a:p>
            <a:r>
              <a:rPr lang="en-US" dirty="0"/>
              <a:t>S2</a:t>
            </a:r>
          </a:p>
        </p:txBody>
      </p:sp>
      <p:sp>
        <p:nvSpPr>
          <p:cNvPr id="3" name="Content Placeholder 2">
            <a:extLst>
              <a:ext uri="{FF2B5EF4-FFF2-40B4-BE49-F238E27FC236}">
                <a16:creationId xmlns:a16="http://schemas.microsoft.com/office/drawing/2014/main" id="{526AD0C3-9E18-35F5-B479-70C514E536EC}"/>
              </a:ext>
            </a:extLst>
          </p:cNvPr>
          <p:cNvSpPr>
            <a:spLocks noGrp="1"/>
          </p:cNvSpPr>
          <p:nvPr>
            <p:ph sz="quarter" idx="10"/>
          </p:nvPr>
        </p:nvSpPr>
        <p:spPr/>
        <p:txBody>
          <a:bodyPr/>
          <a:lstStyle/>
          <a:p>
            <a:r>
              <a:rPr lang="en-US" dirty="0"/>
              <a:t>Quiz</a:t>
            </a:r>
          </a:p>
        </p:txBody>
      </p:sp>
      <p:sp>
        <p:nvSpPr>
          <p:cNvPr id="4" name="Date Placeholder 3">
            <a:extLst>
              <a:ext uri="{FF2B5EF4-FFF2-40B4-BE49-F238E27FC236}">
                <a16:creationId xmlns:a16="http://schemas.microsoft.com/office/drawing/2014/main" id="{0CD9CD02-DB1B-DF09-ADEE-896517A6B87C}"/>
              </a:ext>
            </a:extLst>
          </p:cNvPr>
          <p:cNvSpPr>
            <a:spLocks noGrp="1"/>
          </p:cNvSpPr>
          <p:nvPr>
            <p:ph type="dt" sz="half" idx="11"/>
          </p:nvPr>
        </p:nvSpPr>
        <p:spPr/>
        <p:txBody>
          <a:bodyPr/>
          <a:lstStyle/>
          <a:p>
            <a:pPr>
              <a:defRPr/>
            </a:pPr>
            <a:fld id="{05670331-25F9-A940-A431-1C3E055398BF}" type="datetime1">
              <a:rPr lang="en-US" smtClean="0"/>
              <a:pPr>
                <a:defRPr/>
              </a:pPr>
              <a:t>8/31/24</a:t>
            </a:fld>
            <a:endParaRPr lang="en-US" dirty="0"/>
          </a:p>
        </p:txBody>
      </p:sp>
      <p:sp>
        <p:nvSpPr>
          <p:cNvPr id="5" name="Footer Placeholder 4">
            <a:extLst>
              <a:ext uri="{FF2B5EF4-FFF2-40B4-BE49-F238E27FC236}">
                <a16:creationId xmlns:a16="http://schemas.microsoft.com/office/drawing/2014/main" id="{2C454707-EA02-03EF-A2BC-9E44024BFD40}"/>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BEAD7F27-727B-1F29-D8C1-2598043A4DCD}"/>
              </a:ext>
            </a:extLst>
          </p:cNvPr>
          <p:cNvSpPr>
            <a:spLocks noGrp="1"/>
          </p:cNvSpPr>
          <p:nvPr>
            <p:ph type="sldNum" sz="quarter" idx="13"/>
          </p:nvPr>
        </p:nvSpPr>
        <p:spPr/>
        <p:txBody>
          <a:bodyPr/>
          <a:lstStyle/>
          <a:p>
            <a:fld id="{FBBE45C6-79A4-A04F-A617-68BF6406C136}" type="slidenum">
              <a:rPr lang="en-US" altLang="en-US" smtClean="0"/>
              <a:pPr/>
              <a:t>34</a:t>
            </a:fld>
            <a:endParaRPr lang="en-US" altLang="en-US"/>
          </a:p>
        </p:txBody>
      </p:sp>
    </p:spTree>
    <p:extLst>
      <p:ext uri="{BB962C8B-B14F-4D97-AF65-F5344CB8AC3E}">
        <p14:creationId xmlns:p14="http://schemas.microsoft.com/office/powerpoint/2010/main" val="326826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4DD812-B714-DA82-E82D-E5971AB0AAE4}"/>
              </a:ext>
            </a:extLst>
          </p:cNvPr>
          <p:cNvSpPr>
            <a:spLocks noGrp="1"/>
          </p:cNvSpPr>
          <p:nvPr>
            <p:ph sz="quarter" idx="10"/>
          </p:nvPr>
        </p:nvSpPr>
        <p:spPr>
          <a:xfrm>
            <a:off x="228600" y="4689475"/>
            <a:ext cx="8458200" cy="1600200"/>
          </a:xfrm>
        </p:spPr>
        <p:txBody>
          <a:bodyPr/>
          <a:lstStyle/>
          <a:p>
            <a:pPr>
              <a:defRPr/>
            </a:pPr>
            <a:r>
              <a:rPr lang="en-US" dirty="0"/>
              <a:t>Lean Software Development</a:t>
            </a:r>
          </a:p>
        </p:txBody>
      </p:sp>
      <p:sp>
        <p:nvSpPr>
          <p:cNvPr id="3" name="Date Placeholder 2">
            <a:extLst>
              <a:ext uri="{FF2B5EF4-FFF2-40B4-BE49-F238E27FC236}">
                <a16:creationId xmlns:a16="http://schemas.microsoft.com/office/drawing/2014/main" id="{F80B6371-42C2-E0A6-1D3D-6D5E68335E69}"/>
              </a:ext>
            </a:extLst>
          </p:cNvPr>
          <p:cNvSpPr>
            <a:spLocks noGrp="1"/>
          </p:cNvSpPr>
          <p:nvPr>
            <p:ph type="dt" sz="quarter" idx="11"/>
          </p:nvPr>
        </p:nvSpPr>
        <p:spPr/>
        <p:txBody>
          <a:bodyPr/>
          <a:lstStyle/>
          <a:p>
            <a:pPr>
              <a:defRPr/>
            </a:pPr>
            <a:fld id="{5BB5B2BB-60F0-4FEE-833B-229A5C8536D8}" type="datetime1">
              <a:rPr lang="en-US"/>
              <a:pPr>
                <a:defRPr/>
              </a:pPr>
              <a:t>8/31/24</a:t>
            </a:fld>
            <a:endParaRPr lang="en-US" dirty="0"/>
          </a:p>
        </p:txBody>
      </p:sp>
      <p:sp>
        <p:nvSpPr>
          <p:cNvPr id="4" name="Footer Placeholder 3">
            <a:extLst>
              <a:ext uri="{FF2B5EF4-FFF2-40B4-BE49-F238E27FC236}">
                <a16:creationId xmlns:a16="http://schemas.microsoft.com/office/drawing/2014/main" id="{6E5EE485-DEEF-3838-D989-5268976699BF}"/>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368E921E-A193-4FEC-402F-291A10C107C7}"/>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B8D199-41BA-024B-AF94-74E9A0B550A6}" type="slidenum">
              <a:rPr lang="en-US" altLang="en-US">
                <a:solidFill>
                  <a:srgbClr val="898989"/>
                </a:solidFill>
              </a:rPr>
              <a:pPr eaLnBrk="1" hangingPunct="1"/>
              <a:t>35</a:t>
            </a:fld>
            <a:endParaRPr lang="en-US" altLang="en-US">
              <a:solidFill>
                <a:srgbClr val="898989"/>
              </a:solidFill>
            </a:endParaRPr>
          </a:p>
        </p:txBody>
      </p:sp>
      <p:sp>
        <p:nvSpPr>
          <p:cNvPr id="50182" name="Rectangle 5">
            <a:extLst>
              <a:ext uri="{FF2B5EF4-FFF2-40B4-BE49-F238E27FC236}">
                <a16:creationId xmlns:a16="http://schemas.microsoft.com/office/drawing/2014/main" id="{FE690825-6B6D-D157-19A4-5A7806874FA4}"/>
              </a:ext>
            </a:extLst>
          </p:cNvPr>
          <p:cNvSpPr>
            <a:spLocks noChangeArrowheads="1"/>
          </p:cNvSpPr>
          <p:nvPr/>
        </p:nvSpPr>
        <p:spPr bwMode="auto">
          <a:xfrm>
            <a:off x="3810000" y="6278563"/>
            <a:ext cx="52800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Lynda.com :DevOps Foundations: Lean and Agile with Ernest Mueller and Karthik Gaekwad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CAF76-66DF-9D88-09B2-88C9ADE1FCDA}"/>
              </a:ext>
            </a:extLst>
          </p:cNvPr>
          <p:cNvSpPr>
            <a:spLocks noGrp="1"/>
          </p:cNvSpPr>
          <p:nvPr>
            <p:ph idx="1"/>
          </p:nvPr>
        </p:nvSpPr>
        <p:spPr>
          <a:xfrm>
            <a:off x="304800" y="1493838"/>
            <a:ext cx="8229600" cy="4525962"/>
          </a:xfrm>
        </p:spPr>
        <p:txBody>
          <a:bodyPr/>
          <a:lstStyle/>
          <a:p>
            <a:pPr>
              <a:buFont typeface="Arial" pitchFamily="34" charset="0"/>
              <a:buChar char="•"/>
              <a:defRPr/>
            </a:pPr>
            <a:endParaRPr lang="en-US" dirty="0"/>
          </a:p>
          <a:p>
            <a:pPr>
              <a:buFont typeface="Arial" pitchFamily="34" charset="0"/>
              <a:buChar char="•"/>
              <a:defRPr/>
            </a:pPr>
            <a:endParaRPr lang="en-US" dirty="0"/>
          </a:p>
          <a:p>
            <a:pPr>
              <a:buFont typeface="Arial" pitchFamily="34" charset="0"/>
              <a:buChar char="•"/>
              <a:defRPr/>
            </a:pPr>
            <a:r>
              <a:rPr lang="en-US" dirty="0"/>
              <a:t>Lean is a systematic method to eliminate waste and maximize the flow of value through a system. Value is defined as something your customer will pay money for.</a:t>
            </a:r>
          </a:p>
          <a:p>
            <a:pPr marL="0" indent="0">
              <a:defRPr/>
            </a:pPr>
            <a:endParaRPr lang="en-US" dirty="0"/>
          </a:p>
          <a:p>
            <a:pPr>
              <a:buFont typeface="Arial" pitchFamily="34" charset="0"/>
              <a:buChar char="•"/>
              <a:defRPr/>
            </a:pPr>
            <a:r>
              <a:rPr lang="en-US" dirty="0"/>
              <a:t>Lean employs something called Value stream mapping.</a:t>
            </a:r>
          </a:p>
          <a:p>
            <a:pPr marL="0" indent="0">
              <a:defRPr/>
            </a:pPr>
            <a:endParaRPr lang="en-US" dirty="0"/>
          </a:p>
          <a:p>
            <a:pPr>
              <a:buFont typeface="Arial" pitchFamily="34" charset="0"/>
              <a:buChar char="•"/>
              <a:defRPr/>
            </a:pPr>
            <a:r>
              <a:rPr lang="en-US" dirty="0"/>
              <a:t>This practice is widely used in Manufacturing world.</a:t>
            </a:r>
          </a:p>
        </p:txBody>
      </p:sp>
      <p:sp>
        <p:nvSpPr>
          <p:cNvPr id="4" name="Content Placeholder 3">
            <a:extLst>
              <a:ext uri="{FF2B5EF4-FFF2-40B4-BE49-F238E27FC236}">
                <a16:creationId xmlns:a16="http://schemas.microsoft.com/office/drawing/2014/main" id="{8E80CC16-DA5D-111D-D8D4-EBFDB7226ADA}"/>
              </a:ext>
            </a:extLst>
          </p:cNvPr>
          <p:cNvSpPr>
            <a:spLocks noGrp="1"/>
          </p:cNvSpPr>
          <p:nvPr>
            <p:ph sz="quarter" idx="10"/>
          </p:nvPr>
        </p:nvSpPr>
        <p:spPr/>
        <p:txBody>
          <a:bodyPr/>
          <a:lstStyle/>
          <a:p>
            <a:pPr>
              <a:defRPr/>
            </a:pPr>
            <a:r>
              <a:rPr lang="en-US" dirty="0"/>
              <a:t>What is Lean?</a:t>
            </a:r>
          </a:p>
        </p:txBody>
      </p:sp>
      <p:sp>
        <p:nvSpPr>
          <p:cNvPr id="6" name="Date Placeholder 5">
            <a:extLst>
              <a:ext uri="{FF2B5EF4-FFF2-40B4-BE49-F238E27FC236}">
                <a16:creationId xmlns:a16="http://schemas.microsoft.com/office/drawing/2014/main" id="{286FEEE5-1D3C-2D62-85BD-34C5E0F957D3}"/>
              </a:ext>
            </a:extLst>
          </p:cNvPr>
          <p:cNvSpPr>
            <a:spLocks noGrp="1"/>
          </p:cNvSpPr>
          <p:nvPr>
            <p:ph type="dt" sz="quarter" idx="11"/>
          </p:nvPr>
        </p:nvSpPr>
        <p:spPr/>
        <p:txBody>
          <a:bodyPr/>
          <a:lstStyle/>
          <a:p>
            <a:pPr>
              <a:defRPr/>
            </a:pPr>
            <a:fld id="{6C005408-0235-4E23-BA2A-971D47F501A0}" type="datetime1">
              <a:rPr lang="en-US"/>
              <a:pPr>
                <a:defRPr/>
              </a:pPr>
              <a:t>8/31/24</a:t>
            </a:fld>
            <a:endParaRPr lang="en-US" dirty="0"/>
          </a:p>
        </p:txBody>
      </p:sp>
      <p:sp>
        <p:nvSpPr>
          <p:cNvPr id="7" name="Footer Placeholder 6">
            <a:extLst>
              <a:ext uri="{FF2B5EF4-FFF2-40B4-BE49-F238E27FC236}">
                <a16:creationId xmlns:a16="http://schemas.microsoft.com/office/drawing/2014/main" id="{8C1FDBB9-FA16-B532-0D55-E4BD6CDC8DA7}"/>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59460031-D13E-8CFC-2248-CC07E890CB0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FAACA47-DE0C-6C48-BCF5-1A677A83FCF4}" type="slidenum">
              <a:rPr lang="en-US" altLang="en-US">
                <a:solidFill>
                  <a:srgbClr val="898989"/>
                </a:solidFill>
              </a:rPr>
              <a:pPr eaLnBrk="1" hangingPunct="1"/>
              <a:t>36</a:t>
            </a:fld>
            <a:endParaRPr lang="en-US" altLang="en-US">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853EE788-1C6D-AAAA-6538-D527907E904A}"/>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endParaRPr lang="en-US" altLang="en-US"/>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Lead time tracks the total amount of time it takes from when work is requested until it's delivered. </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Cycle time tracks the amount of time we spend working on it. (Also called Processing time or Throughput time)</a:t>
            </a:r>
          </a:p>
        </p:txBody>
      </p:sp>
      <p:sp>
        <p:nvSpPr>
          <p:cNvPr id="4" name="Content Placeholder 3">
            <a:extLst>
              <a:ext uri="{FF2B5EF4-FFF2-40B4-BE49-F238E27FC236}">
                <a16:creationId xmlns:a16="http://schemas.microsoft.com/office/drawing/2014/main" id="{BB2DDA6C-1446-C504-5FBB-99B81462CC63}"/>
              </a:ext>
            </a:extLst>
          </p:cNvPr>
          <p:cNvSpPr>
            <a:spLocks noGrp="1"/>
          </p:cNvSpPr>
          <p:nvPr>
            <p:ph sz="quarter" idx="10"/>
          </p:nvPr>
        </p:nvSpPr>
        <p:spPr/>
        <p:txBody>
          <a:bodyPr/>
          <a:lstStyle/>
          <a:p>
            <a:pPr>
              <a:defRPr/>
            </a:pPr>
            <a:r>
              <a:rPr lang="en-US" dirty="0"/>
              <a:t>Lead time &amp; Cycle Time</a:t>
            </a:r>
          </a:p>
        </p:txBody>
      </p:sp>
      <p:sp>
        <p:nvSpPr>
          <p:cNvPr id="6" name="Date Placeholder 5">
            <a:extLst>
              <a:ext uri="{FF2B5EF4-FFF2-40B4-BE49-F238E27FC236}">
                <a16:creationId xmlns:a16="http://schemas.microsoft.com/office/drawing/2014/main" id="{5DF209C6-E496-E542-FFBE-F32C14D10486}"/>
              </a:ext>
            </a:extLst>
          </p:cNvPr>
          <p:cNvSpPr>
            <a:spLocks noGrp="1"/>
          </p:cNvSpPr>
          <p:nvPr>
            <p:ph type="dt" sz="quarter" idx="11"/>
          </p:nvPr>
        </p:nvSpPr>
        <p:spPr/>
        <p:txBody>
          <a:bodyPr/>
          <a:lstStyle/>
          <a:p>
            <a:pPr>
              <a:defRPr/>
            </a:pPr>
            <a:fld id="{EFE989EA-30A7-4898-9B55-9C31257DA397}" type="datetime1">
              <a:rPr lang="en-US"/>
              <a:pPr>
                <a:defRPr/>
              </a:pPr>
              <a:t>8/31/24</a:t>
            </a:fld>
            <a:endParaRPr lang="en-US" dirty="0"/>
          </a:p>
        </p:txBody>
      </p:sp>
      <p:sp>
        <p:nvSpPr>
          <p:cNvPr id="7" name="Footer Placeholder 6">
            <a:extLst>
              <a:ext uri="{FF2B5EF4-FFF2-40B4-BE49-F238E27FC236}">
                <a16:creationId xmlns:a16="http://schemas.microsoft.com/office/drawing/2014/main" id="{27D5248B-371F-BB7D-82D0-E0B61A42B5A4}"/>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DE7E0876-6D81-A697-8350-307490967E6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555465-4FDB-8244-AF28-91E0112A615F}" type="slidenum">
              <a:rPr lang="en-US" altLang="en-US">
                <a:solidFill>
                  <a:srgbClr val="898989"/>
                </a:solidFill>
              </a:rPr>
              <a:pPr eaLnBrk="1" hangingPunct="1"/>
              <a:t>37</a:t>
            </a:fld>
            <a:endParaRPr lang="en-US" altLang="en-US">
              <a:solidFill>
                <a:srgbClr val="898989"/>
              </a:solidFill>
            </a:endParaRPr>
          </a:p>
        </p:txBody>
      </p:sp>
      <p:sp>
        <p:nvSpPr>
          <p:cNvPr id="52231" name="AutoShape 2" descr="Image result for lead time &amp; cycle time image">
            <a:extLst>
              <a:ext uri="{FF2B5EF4-FFF2-40B4-BE49-F238E27FC236}">
                <a16:creationId xmlns:a16="http://schemas.microsoft.com/office/drawing/2014/main" id="{177B143F-F104-99BC-064F-E74F4E3381B0}"/>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52232" name="AutoShape 4" descr="Image result for lead time &amp; cycle time image">
            <a:extLst>
              <a:ext uri="{FF2B5EF4-FFF2-40B4-BE49-F238E27FC236}">
                <a16:creationId xmlns:a16="http://schemas.microsoft.com/office/drawing/2014/main" id="{773D56C1-C47D-075D-0D8B-044BA7E428B0}"/>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pic>
        <p:nvPicPr>
          <p:cNvPr id="52233" name="Picture 8">
            <a:extLst>
              <a:ext uri="{FF2B5EF4-FFF2-40B4-BE49-F238E27FC236}">
                <a16:creationId xmlns:a16="http://schemas.microsoft.com/office/drawing/2014/main" id="{271F183A-FD2E-7DD5-4BDF-7DA58B2702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4925" y="4495800"/>
            <a:ext cx="38957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C98ECCAD-4EC2-F79C-9242-510DDBB52726}"/>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endParaRPr lang="en-US" altLang="en-US"/>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Value is defined as something your customer will pay money for.</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Value Stream Mapping  practice generates a diagram that shows the exact places where value is created in your system and how it flows through your organization. </a:t>
            </a:r>
          </a:p>
        </p:txBody>
      </p:sp>
      <p:sp>
        <p:nvSpPr>
          <p:cNvPr id="4" name="Content Placeholder 3">
            <a:extLst>
              <a:ext uri="{FF2B5EF4-FFF2-40B4-BE49-F238E27FC236}">
                <a16:creationId xmlns:a16="http://schemas.microsoft.com/office/drawing/2014/main" id="{51BB1837-2E7F-BF86-6B40-033F25E604E5}"/>
              </a:ext>
            </a:extLst>
          </p:cNvPr>
          <p:cNvSpPr>
            <a:spLocks noGrp="1"/>
          </p:cNvSpPr>
          <p:nvPr>
            <p:ph sz="quarter" idx="10"/>
          </p:nvPr>
        </p:nvSpPr>
        <p:spPr/>
        <p:txBody>
          <a:bodyPr/>
          <a:lstStyle/>
          <a:p>
            <a:pPr>
              <a:defRPr/>
            </a:pPr>
            <a:r>
              <a:rPr lang="en-US" dirty="0"/>
              <a:t>Value Stream Mapping</a:t>
            </a:r>
          </a:p>
        </p:txBody>
      </p:sp>
      <p:sp>
        <p:nvSpPr>
          <p:cNvPr id="6" name="Date Placeholder 5">
            <a:extLst>
              <a:ext uri="{FF2B5EF4-FFF2-40B4-BE49-F238E27FC236}">
                <a16:creationId xmlns:a16="http://schemas.microsoft.com/office/drawing/2014/main" id="{BB4D1273-8D03-A2CE-69E3-3D051534AC7F}"/>
              </a:ext>
            </a:extLst>
          </p:cNvPr>
          <p:cNvSpPr>
            <a:spLocks noGrp="1"/>
          </p:cNvSpPr>
          <p:nvPr>
            <p:ph type="dt" sz="quarter" idx="11"/>
          </p:nvPr>
        </p:nvSpPr>
        <p:spPr/>
        <p:txBody>
          <a:bodyPr/>
          <a:lstStyle/>
          <a:p>
            <a:pPr>
              <a:defRPr/>
            </a:pPr>
            <a:fld id="{60228A39-FE96-4225-A4F3-7C8A7F6A7CCB}" type="datetime1">
              <a:rPr lang="en-US"/>
              <a:pPr>
                <a:defRPr/>
              </a:pPr>
              <a:t>8/31/24</a:t>
            </a:fld>
            <a:endParaRPr lang="en-US" dirty="0"/>
          </a:p>
        </p:txBody>
      </p:sp>
      <p:sp>
        <p:nvSpPr>
          <p:cNvPr id="7" name="Footer Placeholder 6">
            <a:extLst>
              <a:ext uri="{FF2B5EF4-FFF2-40B4-BE49-F238E27FC236}">
                <a16:creationId xmlns:a16="http://schemas.microsoft.com/office/drawing/2014/main" id="{BEA2C046-CCF8-EE61-9E82-7A273375E52E}"/>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D7389CC1-88D6-C728-D7BE-7BA43EAF64A4}"/>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E363E3-6E70-B142-A207-A4CDD2A57519}" type="slidenum">
              <a:rPr lang="en-US" altLang="en-US">
                <a:solidFill>
                  <a:srgbClr val="898989"/>
                </a:solidFill>
              </a:rPr>
              <a:pPr eaLnBrk="1" hangingPunct="1"/>
              <a:t>38</a:t>
            </a:fld>
            <a:endParaRPr lang="en-US" altLang="en-US">
              <a:solidFill>
                <a:srgbClr val="89898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3DE156E-C150-70D8-9195-317B702F423D}"/>
              </a:ext>
            </a:extLst>
          </p:cNvPr>
          <p:cNvSpPr>
            <a:spLocks noGrp="1"/>
          </p:cNvSpPr>
          <p:nvPr>
            <p:ph sz="quarter" idx="10"/>
          </p:nvPr>
        </p:nvSpPr>
        <p:spPr/>
        <p:txBody>
          <a:bodyPr/>
          <a:lstStyle/>
          <a:p>
            <a:pPr>
              <a:defRPr/>
            </a:pPr>
            <a:r>
              <a:rPr lang="en-US" dirty="0"/>
              <a:t>Example-Value stream Mapping- Initial State</a:t>
            </a:r>
          </a:p>
        </p:txBody>
      </p:sp>
      <p:sp>
        <p:nvSpPr>
          <p:cNvPr id="3" name="Date Placeholder 2">
            <a:extLst>
              <a:ext uri="{FF2B5EF4-FFF2-40B4-BE49-F238E27FC236}">
                <a16:creationId xmlns:a16="http://schemas.microsoft.com/office/drawing/2014/main" id="{693720F9-5BAC-3032-7F58-ACCA5D994FDA}"/>
              </a:ext>
            </a:extLst>
          </p:cNvPr>
          <p:cNvSpPr>
            <a:spLocks noGrp="1"/>
          </p:cNvSpPr>
          <p:nvPr>
            <p:ph type="dt" sz="quarter" idx="11"/>
          </p:nvPr>
        </p:nvSpPr>
        <p:spPr/>
        <p:txBody>
          <a:bodyPr/>
          <a:lstStyle/>
          <a:p>
            <a:pPr>
              <a:defRPr/>
            </a:pPr>
            <a:fld id="{364CEDCA-9BEC-4646-8484-66A3FD983323}" type="datetime1">
              <a:rPr lang="en-US"/>
              <a:pPr>
                <a:defRPr/>
              </a:pPr>
              <a:t>8/31/24</a:t>
            </a:fld>
            <a:endParaRPr lang="en-US" dirty="0"/>
          </a:p>
        </p:txBody>
      </p:sp>
      <p:sp>
        <p:nvSpPr>
          <p:cNvPr id="6" name="Footer Placeholder 5">
            <a:extLst>
              <a:ext uri="{FF2B5EF4-FFF2-40B4-BE49-F238E27FC236}">
                <a16:creationId xmlns:a16="http://schemas.microsoft.com/office/drawing/2014/main" id="{3A898B0A-459A-5C52-F98B-8E8C4227D1D4}"/>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FCAAB872-5CA8-8310-37D8-DDF8321DB99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D8F64E-75D3-7C41-A601-5420E0DA8B93}" type="slidenum">
              <a:rPr lang="en-US" altLang="en-US">
                <a:solidFill>
                  <a:srgbClr val="898989"/>
                </a:solidFill>
              </a:rPr>
              <a:pPr eaLnBrk="1" hangingPunct="1"/>
              <a:t>39</a:t>
            </a:fld>
            <a:endParaRPr lang="en-US" altLang="en-US">
              <a:solidFill>
                <a:srgbClr val="898989"/>
              </a:solidFill>
            </a:endParaRPr>
          </a:p>
        </p:txBody>
      </p:sp>
      <p:sp>
        <p:nvSpPr>
          <p:cNvPr id="54278" name="TextBox 6">
            <a:extLst>
              <a:ext uri="{FF2B5EF4-FFF2-40B4-BE49-F238E27FC236}">
                <a16:creationId xmlns:a16="http://schemas.microsoft.com/office/drawing/2014/main" id="{A9699534-249B-41A5-0E6D-89408A651FBE}"/>
              </a:ext>
            </a:extLst>
          </p:cNvPr>
          <p:cNvSpPr txBox="1">
            <a:spLocks noChangeArrowheads="1"/>
          </p:cNvSpPr>
          <p:nvPr/>
        </p:nvSpPr>
        <p:spPr bwMode="auto">
          <a:xfrm>
            <a:off x="1214438" y="1447800"/>
            <a:ext cx="647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t> Current State of  SW Development  </a:t>
            </a:r>
          </a:p>
        </p:txBody>
      </p:sp>
      <p:sp>
        <p:nvSpPr>
          <p:cNvPr id="54279" name="Rectangle 1">
            <a:extLst>
              <a:ext uri="{FF2B5EF4-FFF2-40B4-BE49-F238E27FC236}">
                <a16:creationId xmlns:a16="http://schemas.microsoft.com/office/drawing/2014/main" id="{39001EEF-9A9E-7C89-3449-23BEC2A72D8A}"/>
              </a:ext>
            </a:extLst>
          </p:cNvPr>
          <p:cNvSpPr>
            <a:spLocks noChangeArrowheads="1"/>
          </p:cNvSpPr>
          <p:nvPr/>
        </p:nvSpPr>
        <p:spPr bwMode="auto">
          <a:xfrm>
            <a:off x="4440238" y="6067425"/>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hlinkClick r:id="rId2"/>
              </a:rPr>
              <a:t> Source: https://www.plutora.com/blog/value-stream-mapping</a:t>
            </a:r>
            <a:endParaRPr lang="en-US" altLang="en-US" sz="1200"/>
          </a:p>
        </p:txBody>
      </p:sp>
      <p:pic>
        <p:nvPicPr>
          <p:cNvPr id="54280" name="Content Placeholder 8">
            <a:extLst>
              <a:ext uri="{FF2B5EF4-FFF2-40B4-BE49-F238E27FC236}">
                <a16:creationId xmlns:a16="http://schemas.microsoft.com/office/drawing/2014/main" id="{A0043D9C-4AE0-0184-FC0A-62F49085144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54038" y="1752600"/>
            <a:ext cx="7796212" cy="4094163"/>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50301-CEE2-230A-E79B-0F03F5F83994}"/>
              </a:ext>
            </a:extLst>
          </p:cNvPr>
          <p:cNvSpPr>
            <a:spLocks noGrp="1"/>
          </p:cNvSpPr>
          <p:nvPr>
            <p:ph sz="quarter" idx="10"/>
          </p:nvPr>
        </p:nvSpPr>
        <p:spPr/>
        <p:txBody>
          <a:bodyPr/>
          <a:lstStyle/>
          <a:p>
            <a:pPr>
              <a:defRPr/>
            </a:pPr>
            <a:r>
              <a:rPr lang="en-US" dirty="0"/>
              <a:t>Agile Methodologies</a:t>
            </a:r>
          </a:p>
          <a:p>
            <a:pPr>
              <a:defRPr/>
            </a:pPr>
            <a:r>
              <a:rPr lang="en-US" dirty="0"/>
              <a:t>Scrum, Kanban, XP, Lean</a:t>
            </a:r>
          </a:p>
        </p:txBody>
      </p:sp>
      <p:sp>
        <p:nvSpPr>
          <p:cNvPr id="3" name="Date Placeholder 2">
            <a:extLst>
              <a:ext uri="{FF2B5EF4-FFF2-40B4-BE49-F238E27FC236}">
                <a16:creationId xmlns:a16="http://schemas.microsoft.com/office/drawing/2014/main" id="{56F99B01-F742-F801-7367-07F5B93EE603}"/>
              </a:ext>
            </a:extLst>
          </p:cNvPr>
          <p:cNvSpPr>
            <a:spLocks noGrp="1"/>
          </p:cNvSpPr>
          <p:nvPr>
            <p:ph type="dt" sz="quarter" idx="11"/>
          </p:nvPr>
        </p:nvSpPr>
        <p:spPr/>
        <p:txBody>
          <a:bodyPr/>
          <a:lstStyle/>
          <a:p>
            <a:pPr>
              <a:defRPr/>
            </a:pPr>
            <a:fld id="{D8755663-F4C7-4962-B470-87027303BD79}" type="datetime1">
              <a:rPr lang="en-US"/>
              <a:pPr>
                <a:defRPr/>
              </a:pPr>
              <a:t>8/31/24</a:t>
            </a:fld>
            <a:endParaRPr lang="en-US" dirty="0"/>
          </a:p>
        </p:txBody>
      </p:sp>
      <p:sp>
        <p:nvSpPr>
          <p:cNvPr id="4" name="Footer Placeholder 3">
            <a:extLst>
              <a:ext uri="{FF2B5EF4-FFF2-40B4-BE49-F238E27FC236}">
                <a16:creationId xmlns:a16="http://schemas.microsoft.com/office/drawing/2014/main" id="{209FDA64-AC86-F0F2-4650-662917819AF0}"/>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C7BB323B-3C82-8238-DC98-FEA9433DD1D0}"/>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318774-D4AD-7648-8BFA-81A6F5206FE9}" type="slidenum">
              <a:rPr lang="en-US" altLang="en-US">
                <a:solidFill>
                  <a:srgbClr val="898989"/>
                </a:solidFill>
              </a:rPr>
              <a:pPr eaLnBrk="1" hangingPunct="1"/>
              <a:t>4</a:t>
            </a:fld>
            <a:endParaRPr lang="en-US" altLang="en-US">
              <a:solidFill>
                <a:srgbClr val="89898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Content Placeholder 1">
            <a:extLst>
              <a:ext uri="{FF2B5EF4-FFF2-40B4-BE49-F238E27FC236}">
                <a16:creationId xmlns:a16="http://schemas.microsoft.com/office/drawing/2014/main" id="{30487AA4-54C9-E94A-8775-E0065D851B7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0"/>
            <a:ext cx="8229600" cy="4316413"/>
          </a:xfrm>
        </p:spPr>
      </p:pic>
      <p:sp>
        <p:nvSpPr>
          <p:cNvPr id="9" name="Content Placeholder 8">
            <a:extLst>
              <a:ext uri="{FF2B5EF4-FFF2-40B4-BE49-F238E27FC236}">
                <a16:creationId xmlns:a16="http://schemas.microsoft.com/office/drawing/2014/main" id="{534C3B7D-0122-FFB4-BD71-72680825C48E}"/>
              </a:ext>
            </a:extLst>
          </p:cNvPr>
          <p:cNvSpPr>
            <a:spLocks noGrp="1"/>
          </p:cNvSpPr>
          <p:nvPr>
            <p:ph sz="quarter" idx="10"/>
          </p:nvPr>
        </p:nvSpPr>
        <p:spPr/>
        <p:txBody>
          <a:bodyPr/>
          <a:lstStyle/>
          <a:p>
            <a:pPr>
              <a:defRPr/>
            </a:pPr>
            <a:r>
              <a:rPr lang="en-US" dirty="0"/>
              <a:t>Example-Value stream Mapping – Future state</a:t>
            </a:r>
          </a:p>
          <a:p>
            <a:pPr>
              <a:defRPr/>
            </a:pPr>
            <a:endParaRPr lang="en-US" dirty="0"/>
          </a:p>
        </p:txBody>
      </p:sp>
      <p:sp>
        <p:nvSpPr>
          <p:cNvPr id="3" name="Date Placeholder 2">
            <a:extLst>
              <a:ext uri="{FF2B5EF4-FFF2-40B4-BE49-F238E27FC236}">
                <a16:creationId xmlns:a16="http://schemas.microsoft.com/office/drawing/2014/main" id="{DF17223A-0433-420D-0DCE-5AFFD0941B5A}"/>
              </a:ext>
            </a:extLst>
          </p:cNvPr>
          <p:cNvSpPr>
            <a:spLocks noGrp="1"/>
          </p:cNvSpPr>
          <p:nvPr>
            <p:ph type="dt" sz="quarter" idx="11"/>
          </p:nvPr>
        </p:nvSpPr>
        <p:spPr/>
        <p:txBody>
          <a:bodyPr/>
          <a:lstStyle/>
          <a:p>
            <a:pPr>
              <a:defRPr/>
            </a:pPr>
            <a:fld id="{E8BDDDAE-8879-4F9C-9FFD-BC66B93A1F95}" type="datetime1">
              <a:rPr lang="en-US"/>
              <a:pPr>
                <a:defRPr/>
              </a:pPr>
              <a:t>8/31/24</a:t>
            </a:fld>
            <a:endParaRPr lang="en-US" dirty="0"/>
          </a:p>
        </p:txBody>
      </p:sp>
      <p:sp>
        <p:nvSpPr>
          <p:cNvPr id="6" name="Footer Placeholder 5">
            <a:extLst>
              <a:ext uri="{FF2B5EF4-FFF2-40B4-BE49-F238E27FC236}">
                <a16:creationId xmlns:a16="http://schemas.microsoft.com/office/drawing/2014/main" id="{63D4F748-7FEA-883E-A281-FBC625E50D03}"/>
              </a:ext>
            </a:extLst>
          </p:cNvPr>
          <p:cNvSpPr>
            <a:spLocks noGrp="1"/>
          </p:cNvSpPr>
          <p:nvPr>
            <p:ph type="ftr" sz="quarter" idx="12"/>
          </p:nvPr>
        </p:nvSpPr>
        <p:spPr/>
        <p:txBody>
          <a:bodyPr/>
          <a:lstStyle/>
          <a:p>
            <a:pPr>
              <a:defRPr/>
            </a:pPr>
            <a:r>
              <a:rPr lang="it-IT"/>
              <a:t>SE ZG 544 - Agile Software Process</a:t>
            </a:r>
            <a:endParaRPr lang="en-US" dirty="0"/>
          </a:p>
        </p:txBody>
      </p:sp>
      <p:sp>
        <p:nvSpPr>
          <p:cNvPr id="7" name="Slide Number Placeholder 6">
            <a:extLst>
              <a:ext uri="{FF2B5EF4-FFF2-40B4-BE49-F238E27FC236}">
                <a16:creationId xmlns:a16="http://schemas.microsoft.com/office/drawing/2014/main" id="{8893227E-2C27-3888-A234-ADD0BE0114F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51D26A-27A8-6742-BEF5-B6160676749D}" type="slidenum">
              <a:rPr lang="en-US" altLang="en-US">
                <a:solidFill>
                  <a:srgbClr val="898989"/>
                </a:solidFill>
              </a:rPr>
              <a:pPr eaLnBrk="1" hangingPunct="1"/>
              <a:t>40</a:t>
            </a:fld>
            <a:endParaRPr lang="en-US" altLang="en-US">
              <a:solidFill>
                <a:srgbClr val="898989"/>
              </a:solidFill>
            </a:endParaRPr>
          </a:p>
        </p:txBody>
      </p:sp>
      <p:sp>
        <p:nvSpPr>
          <p:cNvPr id="55303" name="TextBox 14">
            <a:extLst>
              <a:ext uri="{FF2B5EF4-FFF2-40B4-BE49-F238E27FC236}">
                <a16:creationId xmlns:a16="http://schemas.microsoft.com/office/drawing/2014/main" id="{9AFE297A-80B6-AD2A-A69C-54B97304E789}"/>
              </a:ext>
            </a:extLst>
          </p:cNvPr>
          <p:cNvSpPr txBox="1">
            <a:spLocks noChangeArrowheads="1"/>
          </p:cNvSpPr>
          <p:nvPr/>
        </p:nvSpPr>
        <p:spPr bwMode="auto">
          <a:xfrm>
            <a:off x="1223963" y="1219200"/>
            <a:ext cx="647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t> Future  State of  SW Development – Value is added  </a:t>
            </a:r>
          </a:p>
        </p:txBody>
      </p:sp>
      <p:sp>
        <p:nvSpPr>
          <p:cNvPr id="55304" name="Rectangle 10">
            <a:extLst>
              <a:ext uri="{FF2B5EF4-FFF2-40B4-BE49-F238E27FC236}">
                <a16:creationId xmlns:a16="http://schemas.microsoft.com/office/drawing/2014/main" id="{9ABDBA6C-99B2-F6D4-C8F5-F30826F34A41}"/>
              </a:ext>
            </a:extLst>
          </p:cNvPr>
          <p:cNvSpPr>
            <a:spLocks noChangeArrowheads="1"/>
          </p:cNvSpPr>
          <p:nvPr/>
        </p:nvSpPr>
        <p:spPr bwMode="auto">
          <a:xfrm>
            <a:off x="4440238" y="6067425"/>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hlinkClick r:id="rId3"/>
              </a:rPr>
              <a:t>https://www.plutora.com/blog/value-stream-mapping</a:t>
            </a:r>
            <a:endParaRPr lang="en-US" altLang="en-US"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D785B-4680-6C06-E8EE-951FCA9172E5}"/>
              </a:ext>
            </a:extLst>
          </p:cNvPr>
          <p:cNvSpPr>
            <a:spLocks noGrp="1"/>
          </p:cNvSpPr>
          <p:nvPr>
            <p:ph sz="quarter" idx="10"/>
          </p:nvPr>
        </p:nvSpPr>
        <p:spPr/>
        <p:txBody>
          <a:bodyPr/>
          <a:lstStyle/>
          <a:p>
            <a:pPr>
              <a:buFont typeface="Arial" charset="0"/>
              <a:buNone/>
              <a:defRPr/>
            </a:pPr>
            <a:r>
              <a:rPr lang="en-US" dirty="0"/>
              <a:t>7 Principles of Lean Software Development</a:t>
            </a:r>
          </a:p>
          <a:p>
            <a:pPr>
              <a:buFont typeface="Arial" charset="0"/>
              <a:buNone/>
              <a:defRPr/>
            </a:pPr>
            <a:endParaRPr lang="en-US" dirty="0"/>
          </a:p>
        </p:txBody>
      </p:sp>
      <p:sp>
        <p:nvSpPr>
          <p:cNvPr id="3" name="Date Placeholder 2">
            <a:extLst>
              <a:ext uri="{FF2B5EF4-FFF2-40B4-BE49-F238E27FC236}">
                <a16:creationId xmlns:a16="http://schemas.microsoft.com/office/drawing/2014/main" id="{2DDC526E-94D8-9ECA-D157-AE693AC7580D}"/>
              </a:ext>
            </a:extLst>
          </p:cNvPr>
          <p:cNvSpPr>
            <a:spLocks noGrp="1"/>
          </p:cNvSpPr>
          <p:nvPr>
            <p:ph type="dt" sz="quarter" idx="11"/>
          </p:nvPr>
        </p:nvSpPr>
        <p:spPr/>
        <p:txBody>
          <a:bodyPr/>
          <a:lstStyle/>
          <a:p>
            <a:pPr>
              <a:defRPr/>
            </a:pPr>
            <a:fld id="{B3DC1999-E3F2-4662-B8C3-4834CB7AEC22}" type="datetime1">
              <a:rPr lang="en-US"/>
              <a:pPr>
                <a:defRPr/>
              </a:pPr>
              <a:t>8/31/24</a:t>
            </a:fld>
            <a:endParaRPr lang="en-US" dirty="0"/>
          </a:p>
        </p:txBody>
      </p:sp>
      <p:sp>
        <p:nvSpPr>
          <p:cNvPr id="4" name="Footer Placeholder 3">
            <a:extLst>
              <a:ext uri="{FF2B5EF4-FFF2-40B4-BE49-F238E27FC236}">
                <a16:creationId xmlns:a16="http://schemas.microsoft.com/office/drawing/2014/main" id="{BF89C54C-81FD-3C38-035D-8BC53CB537DA}"/>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F0272FC8-3070-9DB2-CBAF-D2F373773C38}"/>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6C4735-6401-0C47-9337-4643D93775B3}" type="slidenum">
              <a:rPr lang="en-US" altLang="en-US">
                <a:solidFill>
                  <a:srgbClr val="898989"/>
                </a:solidFill>
              </a:rPr>
              <a:pPr eaLnBrk="1" hangingPunct="1"/>
              <a:t>41</a:t>
            </a:fld>
            <a:endParaRPr lang="en-US" altLang="en-US">
              <a:solidFill>
                <a:srgbClr val="89898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32A6A-34D3-ACF8-7CDD-19C568D9E156}"/>
              </a:ext>
            </a:extLst>
          </p:cNvPr>
          <p:cNvSpPr>
            <a:spLocks noGrp="1"/>
          </p:cNvSpPr>
          <p:nvPr>
            <p:ph idx="1"/>
          </p:nvPr>
        </p:nvSpPr>
        <p:spPr>
          <a:xfrm>
            <a:off x="304800" y="1493838"/>
            <a:ext cx="8229600" cy="4525962"/>
          </a:xfrm>
        </p:spPr>
        <p:txBody>
          <a:bodyPr>
            <a:normAutofit fontScale="85000" lnSpcReduction="20000"/>
          </a:bodyPr>
          <a:lstStyle/>
          <a:p>
            <a:pPr marL="0" indent="0">
              <a:defRPr/>
            </a:pPr>
            <a:r>
              <a:rPr lang="en-US" b="1" dirty="0"/>
              <a:t>Type of waste in SW Development</a:t>
            </a:r>
          </a:p>
          <a:p>
            <a:pPr marL="0" indent="0">
              <a:defRPr/>
            </a:pPr>
            <a:endParaRPr lang="en-US" b="1" dirty="0"/>
          </a:p>
          <a:p>
            <a:pPr>
              <a:buFont typeface="Arial" pitchFamily="34" charset="0"/>
              <a:buChar char="•"/>
              <a:defRPr/>
            </a:pPr>
            <a:r>
              <a:rPr lang="en-US" b="1" dirty="0"/>
              <a:t>Unnecessary code or functionality: </a:t>
            </a:r>
            <a:r>
              <a:rPr lang="en-US" dirty="0"/>
              <a:t>Delays time to customer, slows down feedback loops</a:t>
            </a:r>
          </a:p>
          <a:p>
            <a:pPr>
              <a:buFont typeface="Arial" pitchFamily="34" charset="0"/>
              <a:buChar char="•"/>
              <a:defRPr/>
            </a:pPr>
            <a:r>
              <a:rPr lang="en-US" b="1" dirty="0"/>
              <a:t>Starting more than can be completed: </a:t>
            </a:r>
            <a:r>
              <a:rPr lang="en-US" dirty="0"/>
              <a:t>Adds unnecessary complexity to the system, results in context-switching, handoff delays, and other impediments to flow</a:t>
            </a:r>
          </a:p>
          <a:p>
            <a:pPr>
              <a:buFont typeface="Arial" pitchFamily="34" charset="0"/>
              <a:buChar char="•"/>
              <a:defRPr/>
            </a:pPr>
            <a:r>
              <a:rPr lang="en-US" b="1" dirty="0"/>
              <a:t>Delay in the software development process</a:t>
            </a:r>
            <a:r>
              <a:rPr lang="en-US" dirty="0"/>
              <a:t>: Delays time to customer, slows down feedback loops</a:t>
            </a:r>
          </a:p>
          <a:p>
            <a:pPr>
              <a:buFont typeface="Arial" pitchFamily="34" charset="0"/>
              <a:buChar char="•"/>
              <a:defRPr/>
            </a:pPr>
            <a:r>
              <a:rPr lang="en-US" b="1" dirty="0"/>
              <a:t>Unclear or constantly changing requirements: </a:t>
            </a:r>
            <a:r>
              <a:rPr lang="en-US" dirty="0"/>
              <a:t>Results in rework, frustration, quality issues, lack of focus</a:t>
            </a:r>
          </a:p>
          <a:p>
            <a:pPr>
              <a:buFont typeface="Arial" pitchFamily="34" charset="0"/>
              <a:buChar char="•"/>
              <a:defRPr/>
            </a:pPr>
            <a:r>
              <a:rPr lang="en-US" b="1" dirty="0"/>
              <a:t>Bureaucracy: </a:t>
            </a:r>
            <a:r>
              <a:rPr lang="en-US" dirty="0"/>
              <a:t>Delays speed</a:t>
            </a:r>
          </a:p>
          <a:p>
            <a:pPr>
              <a:buFont typeface="Arial" pitchFamily="34" charset="0"/>
              <a:buChar char="•"/>
              <a:defRPr/>
            </a:pPr>
            <a:r>
              <a:rPr lang="en-US" b="1" dirty="0"/>
              <a:t>Slow or ineffective communication: </a:t>
            </a:r>
            <a:r>
              <a:rPr lang="en-US" dirty="0"/>
              <a:t>Results in delays, frustrations, and poor communication to stakeholders which can impact IT’s reputation in the organization</a:t>
            </a:r>
          </a:p>
        </p:txBody>
      </p:sp>
      <p:sp>
        <p:nvSpPr>
          <p:cNvPr id="4" name="Content Placeholder 3">
            <a:extLst>
              <a:ext uri="{FF2B5EF4-FFF2-40B4-BE49-F238E27FC236}">
                <a16:creationId xmlns:a16="http://schemas.microsoft.com/office/drawing/2014/main" id="{0E60A389-CDC2-D8FF-7E13-ADCB5527568E}"/>
              </a:ext>
            </a:extLst>
          </p:cNvPr>
          <p:cNvSpPr>
            <a:spLocks noGrp="1"/>
          </p:cNvSpPr>
          <p:nvPr>
            <p:ph sz="quarter" idx="10"/>
          </p:nvPr>
        </p:nvSpPr>
        <p:spPr/>
        <p:txBody>
          <a:bodyPr/>
          <a:lstStyle/>
          <a:p>
            <a:pPr>
              <a:defRPr/>
            </a:pPr>
            <a:r>
              <a:rPr lang="en-US" dirty="0"/>
              <a:t>1. Eliminate Waste</a:t>
            </a:r>
          </a:p>
        </p:txBody>
      </p:sp>
      <p:sp>
        <p:nvSpPr>
          <p:cNvPr id="6" name="Date Placeholder 5">
            <a:extLst>
              <a:ext uri="{FF2B5EF4-FFF2-40B4-BE49-F238E27FC236}">
                <a16:creationId xmlns:a16="http://schemas.microsoft.com/office/drawing/2014/main" id="{61B42D1E-02CC-64B5-4915-EA994ECBA782}"/>
              </a:ext>
            </a:extLst>
          </p:cNvPr>
          <p:cNvSpPr>
            <a:spLocks noGrp="1"/>
          </p:cNvSpPr>
          <p:nvPr>
            <p:ph type="dt" sz="quarter" idx="11"/>
          </p:nvPr>
        </p:nvSpPr>
        <p:spPr/>
        <p:txBody>
          <a:bodyPr/>
          <a:lstStyle/>
          <a:p>
            <a:pPr>
              <a:defRPr/>
            </a:pPr>
            <a:fld id="{EEFDDF77-A068-4D23-A228-D688E97DF403}" type="datetime1">
              <a:rPr lang="en-US"/>
              <a:pPr>
                <a:defRPr/>
              </a:pPr>
              <a:t>8/31/24</a:t>
            </a:fld>
            <a:endParaRPr lang="en-US" dirty="0"/>
          </a:p>
        </p:txBody>
      </p:sp>
      <p:sp>
        <p:nvSpPr>
          <p:cNvPr id="7" name="Footer Placeholder 6">
            <a:extLst>
              <a:ext uri="{FF2B5EF4-FFF2-40B4-BE49-F238E27FC236}">
                <a16:creationId xmlns:a16="http://schemas.microsoft.com/office/drawing/2014/main" id="{C57C8EC9-4B09-537E-E8AA-353D1E6EB02B}"/>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CDBDAA10-DAE3-031F-C87C-241D43F7B944}"/>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3FAC12-DC3B-E642-BB2C-FCA5CBEB6F75}" type="slidenum">
              <a:rPr lang="en-US" altLang="en-US">
                <a:solidFill>
                  <a:srgbClr val="898989"/>
                </a:solidFill>
              </a:rPr>
              <a:pPr eaLnBrk="1" hangingPunct="1"/>
              <a:t>42</a:t>
            </a:fld>
            <a:endParaRPr lang="en-US" altLang="en-US">
              <a:solidFill>
                <a:srgbClr val="89898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id="{140CCD1F-D27E-4D15-874C-B8F924413B08}"/>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b="1"/>
              <a:t>Pair programming: </a:t>
            </a:r>
            <a:r>
              <a:rPr lang="en-US" altLang="en-US"/>
              <a:t>Avoid quality issues by combining the skills and experience of two developers instead of one</a:t>
            </a:r>
          </a:p>
          <a:p>
            <a:pPr fontAlgn="base">
              <a:spcAft>
                <a:spcPct val="0"/>
              </a:spcAft>
              <a:buFont typeface="Arial" pitchFamily="34" charset="0"/>
              <a:buChar char="•"/>
            </a:pPr>
            <a:r>
              <a:rPr lang="en-US" altLang="en-US" b="1"/>
              <a:t>Test-driven development</a:t>
            </a:r>
            <a:r>
              <a:rPr lang="en-US" altLang="en-US"/>
              <a:t>: Writing criteria for code before writing the code to ensure it meets business requirements</a:t>
            </a:r>
          </a:p>
          <a:p>
            <a:pPr fontAlgn="base">
              <a:spcAft>
                <a:spcPct val="0"/>
              </a:spcAft>
              <a:buFont typeface="Arial" pitchFamily="34" charset="0"/>
              <a:buChar char="•"/>
            </a:pPr>
            <a:r>
              <a:rPr lang="en-US" altLang="en-US" b="1"/>
              <a:t>Incremental development </a:t>
            </a:r>
            <a:r>
              <a:rPr lang="en-US" altLang="en-US"/>
              <a:t>and constant feedback</a:t>
            </a:r>
          </a:p>
          <a:p>
            <a:pPr fontAlgn="base">
              <a:spcAft>
                <a:spcPct val="0"/>
              </a:spcAft>
              <a:buFont typeface="Arial" pitchFamily="34" charset="0"/>
              <a:buChar char="•"/>
            </a:pPr>
            <a:r>
              <a:rPr lang="en-US" altLang="en-US" b="1"/>
              <a:t>Minimize wait states: </a:t>
            </a:r>
            <a:r>
              <a:rPr lang="en-US" altLang="en-US"/>
              <a:t>Reduce context switching, knowledge gaps, and lack of focus</a:t>
            </a:r>
          </a:p>
          <a:p>
            <a:pPr fontAlgn="base">
              <a:spcAft>
                <a:spcPct val="0"/>
              </a:spcAft>
              <a:buFont typeface="Arial" pitchFamily="34" charset="0"/>
              <a:buChar char="•"/>
            </a:pPr>
            <a:r>
              <a:rPr lang="en-US" altLang="en-US" b="1"/>
              <a:t>Automation: </a:t>
            </a:r>
            <a:r>
              <a:rPr lang="en-US" altLang="en-US"/>
              <a:t>Automate any tedious, manual process or any process prone to human error</a:t>
            </a:r>
          </a:p>
        </p:txBody>
      </p:sp>
      <p:sp>
        <p:nvSpPr>
          <p:cNvPr id="4" name="Content Placeholder 3">
            <a:extLst>
              <a:ext uri="{FF2B5EF4-FFF2-40B4-BE49-F238E27FC236}">
                <a16:creationId xmlns:a16="http://schemas.microsoft.com/office/drawing/2014/main" id="{E8B561D7-A588-88B3-754E-60E081DD8D55}"/>
              </a:ext>
            </a:extLst>
          </p:cNvPr>
          <p:cNvSpPr>
            <a:spLocks noGrp="1"/>
          </p:cNvSpPr>
          <p:nvPr>
            <p:ph sz="quarter" idx="10"/>
          </p:nvPr>
        </p:nvSpPr>
        <p:spPr/>
        <p:txBody>
          <a:bodyPr/>
          <a:lstStyle/>
          <a:p>
            <a:pPr>
              <a:defRPr/>
            </a:pPr>
            <a:r>
              <a:rPr lang="en-US" dirty="0"/>
              <a:t>2. Build Quality In</a:t>
            </a:r>
          </a:p>
        </p:txBody>
      </p:sp>
      <p:sp>
        <p:nvSpPr>
          <p:cNvPr id="6" name="Date Placeholder 5">
            <a:extLst>
              <a:ext uri="{FF2B5EF4-FFF2-40B4-BE49-F238E27FC236}">
                <a16:creationId xmlns:a16="http://schemas.microsoft.com/office/drawing/2014/main" id="{E3784E43-F34C-B56F-ECBC-D42277EED0FA}"/>
              </a:ext>
            </a:extLst>
          </p:cNvPr>
          <p:cNvSpPr>
            <a:spLocks noGrp="1"/>
          </p:cNvSpPr>
          <p:nvPr>
            <p:ph type="dt" sz="quarter" idx="11"/>
          </p:nvPr>
        </p:nvSpPr>
        <p:spPr/>
        <p:txBody>
          <a:bodyPr/>
          <a:lstStyle/>
          <a:p>
            <a:pPr>
              <a:defRPr/>
            </a:pPr>
            <a:fld id="{BEAA9782-FA31-4470-8318-3D5553ADCDFD}" type="datetime1">
              <a:rPr lang="en-US"/>
              <a:pPr>
                <a:defRPr/>
              </a:pPr>
              <a:t>8/31/24</a:t>
            </a:fld>
            <a:endParaRPr lang="en-US" dirty="0"/>
          </a:p>
        </p:txBody>
      </p:sp>
      <p:sp>
        <p:nvSpPr>
          <p:cNvPr id="7" name="Footer Placeholder 6">
            <a:extLst>
              <a:ext uri="{FF2B5EF4-FFF2-40B4-BE49-F238E27FC236}">
                <a16:creationId xmlns:a16="http://schemas.microsoft.com/office/drawing/2014/main" id="{A3DC40B2-FE7C-1364-969D-FD6137FC8CE7}"/>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BB090EBA-2A52-D9E2-746F-18600A4EA97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124748-FFF9-6249-B9A0-676A4DEEEF86}" type="slidenum">
              <a:rPr lang="en-US" altLang="en-US">
                <a:solidFill>
                  <a:srgbClr val="898989"/>
                </a:solidFill>
              </a:rPr>
              <a:pPr eaLnBrk="1" hangingPunct="1"/>
              <a:t>43</a:t>
            </a:fld>
            <a:endParaRPr lang="en-US" altLang="en-US">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37A11617-87E4-CEBE-3BAF-E840D5FDDEC8}"/>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Pair Programming</a:t>
            </a:r>
          </a:p>
          <a:p>
            <a:pPr fontAlgn="base">
              <a:spcAft>
                <a:spcPct val="0"/>
              </a:spcAft>
              <a:buFont typeface="Arial" pitchFamily="34" charset="0"/>
              <a:buChar char="•"/>
            </a:pPr>
            <a:r>
              <a:rPr lang="en-US" altLang="en-US"/>
              <a:t>Code reviews</a:t>
            </a:r>
          </a:p>
          <a:p>
            <a:pPr fontAlgn="base">
              <a:spcAft>
                <a:spcPct val="0"/>
              </a:spcAft>
              <a:buFont typeface="Arial" pitchFamily="34" charset="0"/>
              <a:buChar char="•"/>
            </a:pPr>
            <a:r>
              <a:rPr lang="en-US" altLang="en-US"/>
              <a:t>Documentation</a:t>
            </a:r>
          </a:p>
          <a:p>
            <a:pPr fontAlgn="base">
              <a:spcAft>
                <a:spcPct val="0"/>
              </a:spcAft>
              <a:buFont typeface="Arial" pitchFamily="34" charset="0"/>
              <a:buChar char="•"/>
            </a:pPr>
            <a:r>
              <a:rPr lang="en-US" altLang="en-US"/>
              <a:t>Wiki – to let the knowledge base build up incrementally</a:t>
            </a:r>
          </a:p>
          <a:p>
            <a:pPr fontAlgn="base">
              <a:spcAft>
                <a:spcPct val="0"/>
              </a:spcAft>
              <a:buFont typeface="Arial" pitchFamily="34" charset="0"/>
              <a:buChar char="•"/>
            </a:pPr>
            <a:r>
              <a:rPr lang="en-US" altLang="en-US"/>
              <a:t>Chat, Chatops</a:t>
            </a:r>
          </a:p>
          <a:p>
            <a:pPr fontAlgn="base">
              <a:spcAft>
                <a:spcPct val="0"/>
              </a:spcAft>
              <a:buFont typeface="Arial" pitchFamily="34" charset="0"/>
              <a:buChar char="•"/>
            </a:pPr>
            <a:r>
              <a:rPr lang="en-US" altLang="en-US"/>
              <a:t>Thoroughly commented code</a:t>
            </a:r>
          </a:p>
          <a:p>
            <a:pPr fontAlgn="base">
              <a:spcAft>
                <a:spcPct val="0"/>
              </a:spcAft>
              <a:buFont typeface="Arial" pitchFamily="34" charset="0"/>
              <a:buChar char="•"/>
            </a:pPr>
            <a:r>
              <a:rPr lang="en-US" altLang="en-US"/>
              <a:t>Knowledge sharing sessions</a:t>
            </a:r>
          </a:p>
          <a:p>
            <a:pPr fontAlgn="base">
              <a:spcAft>
                <a:spcPct val="0"/>
              </a:spcAft>
              <a:buFont typeface="Arial" pitchFamily="34" charset="0"/>
              <a:buChar char="•"/>
            </a:pPr>
            <a:r>
              <a:rPr lang="en-US" altLang="en-US"/>
              <a:t>Training</a:t>
            </a:r>
          </a:p>
          <a:p>
            <a:pPr fontAlgn="base">
              <a:spcAft>
                <a:spcPct val="0"/>
              </a:spcAft>
              <a:buFont typeface="Arial" pitchFamily="34" charset="0"/>
              <a:buChar char="•"/>
            </a:pPr>
            <a:r>
              <a:rPr lang="en-US" altLang="en-US"/>
              <a:t>Use tools to manage requirements or user stories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10176146-CA95-EA21-15DD-9F5DD614C416}"/>
              </a:ext>
            </a:extLst>
          </p:cNvPr>
          <p:cNvSpPr>
            <a:spLocks noGrp="1"/>
          </p:cNvSpPr>
          <p:nvPr>
            <p:ph sz="quarter" idx="10"/>
          </p:nvPr>
        </p:nvSpPr>
        <p:spPr/>
        <p:txBody>
          <a:bodyPr/>
          <a:lstStyle/>
          <a:p>
            <a:pPr>
              <a:defRPr/>
            </a:pPr>
            <a:r>
              <a:rPr lang="en-US" dirty="0"/>
              <a:t>3. Create Knowledge</a:t>
            </a:r>
          </a:p>
        </p:txBody>
      </p:sp>
      <p:sp>
        <p:nvSpPr>
          <p:cNvPr id="6" name="Date Placeholder 5">
            <a:extLst>
              <a:ext uri="{FF2B5EF4-FFF2-40B4-BE49-F238E27FC236}">
                <a16:creationId xmlns:a16="http://schemas.microsoft.com/office/drawing/2014/main" id="{283F2DC5-7AF6-7F99-B9D7-9F6FF12C65DB}"/>
              </a:ext>
            </a:extLst>
          </p:cNvPr>
          <p:cNvSpPr>
            <a:spLocks noGrp="1"/>
          </p:cNvSpPr>
          <p:nvPr>
            <p:ph type="dt" sz="quarter" idx="11"/>
          </p:nvPr>
        </p:nvSpPr>
        <p:spPr/>
        <p:txBody>
          <a:bodyPr/>
          <a:lstStyle/>
          <a:p>
            <a:pPr>
              <a:defRPr/>
            </a:pPr>
            <a:fld id="{0954CA8F-0572-452D-98C0-25C25376FEED}" type="datetime1">
              <a:rPr lang="en-US"/>
              <a:pPr>
                <a:defRPr/>
              </a:pPr>
              <a:t>8/31/24</a:t>
            </a:fld>
            <a:endParaRPr lang="en-US" dirty="0"/>
          </a:p>
        </p:txBody>
      </p:sp>
      <p:sp>
        <p:nvSpPr>
          <p:cNvPr id="7" name="Footer Placeholder 6">
            <a:extLst>
              <a:ext uri="{FF2B5EF4-FFF2-40B4-BE49-F238E27FC236}">
                <a16:creationId xmlns:a16="http://schemas.microsoft.com/office/drawing/2014/main" id="{7213E939-AF9C-3EFF-1D04-0A0A898F1193}"/>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3AB7754F-879F-4539-3015-7766B5FD38A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B306C2-490A-EB47-BCFA-762910EBE62B}" type="slidenum">
              <a:rPr lang="en-US" altLang="en-US">
                <a:solidFill>
                  <a:srgbClr val="898989"/>
                </a:solidFill>
              </a:rPr>
              <a:pPr eaLnBrk="1" hangingPunct="1"/>
              <a:t>44</a:t>
            </a:fld>
            <a:endParaRPr lang="en-US" altLang="en-US">
              <a:solidFill>
                <a:srgbClr val="89898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55985-7198-9F6E-30B8-631FDD9802C5}"/>
              </a:ext>
            </a:extLst>
          </p:cNvPr>
          <p:cNvSpPr>
            <a:spLocks noGrp="1"/>
          </p:cNvSpPr>
          <p:nvPr>
            <p:ph idx="1"/>
          </p:nvPr>
        </p:nvSpPr>
        <p:spPr>
          <a:xfrm>
            <a:off x="304800" y="1493838"/>
            <a:ext cx="8229600" cy="4525962"/>
          </a:xfrm>
        </p:spPr>
        <p:txBody>
          <a:bodyPr/>
          <a:lstStyle/>
          <a:p>
            <a:pPr>
              <a:buFont typeface="Arial" pitchFamily="34" charset="0"/>
              <a:buChar char="•"/>
              <a:defRPr/>
            </a:pPr>
            <a:endParaRPr lang="en-US" dirty="0"/>
          </a:p>
          <a:p>
            <a:pPr>
              <a:buFont typeface="Arial" pitchFamily="34" charset="0"/>
              <a:buChar char="•"/>
              <a:defRPr/>
            </a:pPr>
            <a:endParaRPr lang="en-US" dirty="0"/>
          </a:p>
          <a:p>
            <a:pPr>
              <a:buFont typeface="Arial" pitchFamily="34" charset="0"/>
              <a:buChar char="•"/>
              <a:defRPr/>
            </a:pPr>
            <a:r>
              <a:rPr lang="en-US" dirty="0"/>
              <a:t>Don’t  make decision/commit if you can differ it at later point in time. Keep options open.</a:t>
            </a:r>
          </a:p>
          <a:p>
            <a:pPr>
              <a:buFont typeface="Arial" pitchFamily="34" charset="0"/>
              <a:buChar char="•"/>
              <a:defRPr/>
            </a:pPr>
            <a:endParaRPr lang="en-US" dirty="0"/>
          </a:p>
          <a:p>
            <a:pPr>
              <a:buFont typeface="Arial" pitchFamily="34" charset="0"/>
              <a:buChar char="•"/>
              <a:defRPr/>
            </a:pPr>
            <a:r>
              <a:rPr lang="en-US" dirty="0"/>
              <a:t>Continuously collect  and analyze the data or information </a:t>
            </a:r>
          </a:p>
          <a:p>
            <a:pPr marL="0" indent="0">
              <a:defRPr/>
            </a:pPr>
            <a:endParaRPr lang="en-US" dirty="0"/>
          </a:p>
          <a:p>
            <a:pPr>
              <a:defRPr/>
            </a:pPr>
            <a:endParaRPr lang="en-US" dirty="0"/>
          </a:p>
        </p:txBody>
      </p:sp>
      <p:sp>
        <p:nvSpPr>
          <p:cNvPr id="4" name="Content Placeholder 3">
            <a:extLst>
              <a:ext uri="{FF2B5EF4-FFF2-40B4-BE49-F238E27FC236}">
                <a16:creationId xmlns:a16="http://schemas.microsoft.com/office/drawing/2014/main" id="{B0BDAED6-D3D7-E94E-574B-55845DF1CA72}"/>
              </a:ext>
            </a:extLst>
          </p:cNvPr>
          <p:cNvSpPr>
            <a:spLocks noGrp="1"/>
          </p:cNvSpPr>
          <p:nvPr>
            <p:ph sz="quarter" idx="10"/>
          </p:nvPr>
        </p:nvSpPr>
        <p:spPr/>
        <p:txBody>
          <a:bodyPr/>
          <a:lstStyle/>
          <a:p>
            <a:pPr>
              <a:defRPr/>
            </a:pPr>
            <a:r>
              <a:rPr lang="en-US" dirty="0"/>
              <a:t>4. Defer Commitment</a:t>
            </a:r>
          </a:p>
        </p:txBody>
      </p:sp>
      <p:sp>
        <p:nvSpPr>
          <p:cNvPr id="6" name="Date Placeholder 5">
            <a:extLst>
              <a:ext uri="{FF2B5EF4-FFF2-40B4-BE49-F238E27FC236}">
                <a16:creationId xmlns:a16="http://schemas.microsoft.com/office/drawing/2014/main" id="{BB1C196D-F7E1-8314-BBB0-29A8D685BF28}"/>
              </a:ext>
            </a:extLst>
          </p:cNvPr>
          <p:cNvSpPr>
            <a:spLocks noGrp="1"/>
          </p:cNvSpPr>
          <p:nvPr>
            <p:ph type="dt" sz="quarter" idx="11"/>
          </p:nvPr>
        </p:nvSpPr>
        <p:spPr/>
        <p:txBody>
          <a:bodyPr/>
          <a:lstStyle/>
          <a:p>
            <a:pPr>
              <a:defRPr/>
            </a:pPr>
            <a:fld id="{0B8DF034-6839-474F-90BA-6F3776191042}" type="datetime1">
              <a:rPr lang="en-US"/>
              <a:pPr>
                <a:defRPr/>
              </a:pPr>
              <a:t>8/31/24</a:t>
            </a:fld>
            <a:endParaRPr lang="en-US" dirty="0"/>
          </a:p>
        </p:txBody>
      </p:sp>
      <p:sp>
        <p:nvSpPr>
          <p:cNvPr id="7" name="Footer Placeholder 6">
            <a:extLst>
              <a:ext uri="{FF2B5EF4-FFF2-40B4-BE49-F238E27FC236}">
                <a16:creationId xmlns:a16="http://schemas.microsoft.com/office/drawing/2014/main" id="{8F0A52D7-F950-F5B2-1E20-6ABC5C2D9C92}"/>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76F5AAFF-749B-6921-9952-DB100FC90C0E}"/>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BB7390-A7C4-B147-A1C5-45805B7C19F3}" type="slidenum">
              <a:rPr lang="en-US" altLang="en-US">
                <a:solidFill>
                  <a:srgbClr val="898989"/>
                </a:solidFill>
              </a:rPr>
              <a:pPr eaLnBrk="1" hangingPunct="1"/>
              <a:t>45</a:t>
            </a:fld>
            <a:endParaRPr lang="en-US" altLang="en-US">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F18C5-7CFE-A50C-75D2-E5DC000B5E12}"/>
              </a:ext>
            </a:extLst>
          </p:cNvPr>
          <p:cNvSpPr>
            <a:spLocks noGrp="1"/>
          </p:cNvSpPr>
          <p:nvPr>
            <p:ph idx="1"/>
          </p:nvPr>
        </p:nvSpPr>
        <p:spPr>
          <a:xfrm>
            <a:off x="304800" y="1493838"/>
            <a:ext cx="8229600" cy="4525962"/>
          </a:xfrm>
        </p:spPr>
        <p:txBody>
          <a:bodyPr>
            <a:normAutofit fontScale="92500" lnSpcReduction="10000"/>
          </a:bodyPr>
          <a:lstStyle/>
          <a:p>
            <a:pPr>
              <a:buFont typeface="Arial" pitchFamily="34" charset="0"/>
              <a:buChar char="•"/>
              <a:defRPr/>
            </a:pPr>
            <a:r>
              <a:rPr lang="en-US" dirty="0"/>
              <a:t>Build a simple solution.</a:t>
            </a:r>
          </a:p>
          <a:p>
            <a:pPr>
              <a:buFont typeface="Arial" pitchFamily="34" charset="0"/>
              <a:buChar char="•"/>
              <a:defRPr/>
            </a:pPr>
            <a:endParaRPr lang="en-US" dirty="0"/>
          </a:p>
          <a:p>
            <a:pPr>
              <a:buFont typeface="Arial" pitchFamily="34" charset="0"/>
              <a:buChar char="•"/>
              <a:defRPr/>
            </a:pPr>
            <a:r>
              <a:rPr lang="en-US" dirty="0"/>
              <a:t>Put it in front of customers</a:t>
            </a:r>
          </a:p>
          <a:p>
            <a:pPr>
              <a:buFont typeface="Arial" pitchFamily="34" charset="0"/>
              <a:buChar char="•"/>
              <a:defRPr/>
            </a:pPr>
            <a:endParaRPr lang="en-US" dirty="0"/>
          </a:p>
          <a:p>
            <a:pPr>
              <a:buFont typeface="Arial" pitchFamily="34" charset="0"/>
              <a:buChar char="•"/>
              <a:defRPr/>
            </a:pPr>
            <a:r>
              <a:rPr lang="en-US" dirty="0"/>
              <a:t>Enhance incrementally based on customer feedback.</a:t>
            </a:r>
          </a:p>
          <a:p>
            <a:pPr>
              <a:buFont typeface="Arial" pitchFamily="34" charset="0"/>
              <a:buChar char="•"/>
              <a:defRPr/>
            </a:pPr>
            <a:endParaRPr lang="en-US" dirty="0"/>
          </a:p>
          <a:p>
            <a:pPr>
              <a:buFont typeface="Arial" pitchFamily="34" charset="0"/>
              <a:buChar char="•"/>
              <a:defRPr/>
            </a:pPr>
            <a:r>
              <a:rPr lang="en-US" dirty="0"/>
              <a:t>Speed to market is an incredible competitive advantage esp. for Software.</a:t>
            </a:r>
          </a:p>
          <a:p>
            <a:pPr>
              <a:buFont typeface="Arial" pitchFamily="34" charset="0"/>
              <a:buChar char="•"/>
              <a:defRPr/>
            </a:pPr>
            <a:endParaRPr lang="en-US" dirty="0"/>
          </a:p>
          <a:p>
            <a:pPr>
              <a:buFont typeface="Arial" pitchFamily="34" charset="0"/>
              <a:buChar char="•"/>
              <a:defRPr/>
            </a:pPr>
            <a:r>
              <a:rPr lang="en-US" dirty="0"/>
              <a:t>What slows them down?</a:t>
            </a:r>
          </a:p>
          <a:p>
            <a:pPr lvl="1">
              <a:defRPr/>
            </a:pPr>
            <a:r>
              <a:rPr lang="en-US" dirty="0"/>
              <a:t>Thinking too far in advance about future requirements</a:t>
            </a:r>
          </a:p>
          <a:p>
            <a:pPr lvl="1">
              <a:defRPr/>
            </a:pPr>
            <a:r>
              <a:rPr lang="en-US" dirty="0"/>
              <a:t>Blockers that aren’t responded to with urgency</a:t>
            </a:r>
          </a:p>
          <a:p>
            <a:pPr lvl="1">
              <a:defRPr/>
            </a:pPr>
            <a:r>
              <a:rPr lang="en-US" dirty="0"/>
              <a:t>Over-engineering solutions and business requirements</a:t>
            </a:r>
          </a:p>
        </p:txBody>
      </p:sp>
      <p:sp>
        <p:nvSpPr>
          <p:cNvPr id="4" name="Content Placeholder 3">
            <a:extLst>
              <a:ext uri="{FF2B5EF4-FFF2-40B4-BE49-F238E27FC236}">
                <a16:creationId xmlns:a16="http://schemas.microsoft.com/office/drawing/2014/main" id="{C419EA52-56A2-C284-D9A5-6DACD502A00A}"/>
              </a:ext>
            </a:extLst>
          </p:cNvPr>
          <p:cNvSpPr>
            <a:spLocks noGrp="1"/>
          </p:cNvSpPr>
          <p:nvPr>
            <p:ph sz="quarter" idx="10"/>
          </p:nvPr>
        </p:nvSpPr>
        <p:spPr/>
        <p:txBody>
          <a:bodyPr/>
          <a:lstStyle/>
          <a:p>
            <a:pPr>
              <a:defRPr/>
            </a:pPr>
            <a:r>
              <a:rPr lang="en-US" dirty="0"/>
              <a:t>5. Deliver Fast</a:t>
            </a:r>
          </a:p>
        </p:txBody>
      </p:sp>
      <p:sp>
        <p:nvSpPr>
          <p:cNvPr id="6" name="Date Placeholder 5">
            <a:extLst>
              <a:ext uri="{FF2B5EF4-FFF2-40B4-BE49-F238E27FC236}">
                <a16:creationId xmlns:a16="http://schemas.microsoft.com/office/drawing/2014/main" id="{DE544799-2A61-A16A-6973-E4F03DB7FEDE}"/>
              </a:ext>
            </a:extLst>
          </p:cNvPr>
          <p:cNvSpPr>
            <a:spLocks noGrp="1"/>
          </p:cNvSpPr>
          <p:nvPr>
            <p:ph type="dt" sz="quarter" idx="11"/>
          </p:nvPr>
        </p:nvSpPr>
        <p:spPr/>
        <p:txBody>
          <a:bodyPr/>
          <a:lstStyle/>
          <a:p>
            <a:pPr>
              <a:defRPr/>
            </a:pPr>
            <a:fld id="{4F491C97-5678-4133-A9EE-387FA8DBDC31}" type="datetime1">
              <a:rPr lang="en-US"/>
              <a:pPr>
                <a:defRPr/>
              </a:pPr>
              <a:t>8/31/24</a:t>
            </a:fld>
            <a:endParaRPr lang="en-US" dirty="0"/>
          </a:p>
        </p:txBody>
      </p:sp>
      <p:sp>
        <p:nvSpPr>
          <p:cNvPr id="7" name="Footer Placeholder 6">
            <a:extLst>
              <a:ext uri="{FF2B5EF4-FFF2-40B4-BE49-F238E27FC236}">
                <a16:creationId xmlns:a16="http://schemas.microsoft.com/office/drawing/2014/main" id="{82D91442-D8CA-61ED-40DB-8C8B0B79A1FE}"/>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54A915C8-49BF-A83C-B6F7-B06879971CB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E439D6-06AC-4547-B523-3F247A4F0E51}" type="slidenum">
              <a:rPr lang="en-US" altLang="en-US">
                <a:solidFill>
                  <a:srgbClr val="898989"/>
                </a:solidFill>
              </a:rPr>
              <a:pPr eaLnBrk="1" hangingPunct="1"/>
              <a:t>46</a:t>
            </a:fld>
            <a:endParaRPr lang="en-US" altLang="en-US">
              <a:solidFill>
                <a:srgbClr val="89898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68659CA3-68B8-8F8E-CC73-E3E7868F8603}"/>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Communicating proactively and effectively</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Encouraging healthy conflict</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Surfacing any work-related issues as a team (Blameless postmortem)</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Empowering each other to do their best work.</a:t>
            </a:r>
          </a:p>
        </p:txBody>
      </p:sp>
      <p:sp>
        <p:nvSpPr>
          <p:cNvPr id="4" name="Content Placeholder 3">
            <a:extLst>
              <a:ext uri="{FF2B5EF4-FFF2-40B4-BE49-F238E27FC236}">
                <a16:creationId xmlns:a16="http://schemas.microsoft.com/office/drawing/2014/main" id="{2F46AB56-3208-F62C-F69B-90AD5D826727}"/>
              </a:ext>
            </a:extLst>
          </p:cNvPr>
          <p:cNvSpPr>
            <a:spLocks noGrp="1"/>
          </p:cNvSpPr>
          <p:nvPr>
            <p:ph sz="quarter" idx="10"/>
          </p:nvPr>
        </p:nvSpPr>
        <p:spPr/>
        <p:txBody>
          <a:bodyPr/>
          <a:lstStyle/>
          <a:p>
            <a:pPr>
              <a:defRPr/>
            </a:pPr>
            <a:r>
              <a:rPr lang="en-US" dirty="0"/>
              <a:t>6. Respect People</a:t>
            </a:r>
          </a:p>
        </p:txBody>
      </p:sp>
      <p:sp>
        <p:nvSpPr>
          <p:cNvPr id="6" name="Date Placeholder 5">
            <a:extLst>
              <a:ext uri="{FF2B5EF4-FFF2-40B4-BE49-F238E27FC236}">
                <a16:creationId xmlns:a16="http://schemas.microsoft.com/office/drawing/2014/main" id="{70FAE680-E34E-9861-9657-470273D23EFA}"/>
              </a:ext>
            </a:extLst>
          </p:cNvPr>
          <p:cNvSpPr>
            <a:spLocks noGrp="1"/>
          </p:cNvSpPr>
          <p:nvPr>
            <p:ph type="dt" sz="quarter" idx="11"/>
          </p:nvPr>
        </p:nvSpPr>
        <p:spPr/>
        <p:txBody>
          <a:bodyPr/>
          <a:lstStyle/>
          <a:p>
            <a:pPr>
              <a:defRPr/>
            </a:pPr>
            <a:fld id="{3569327F-EC2F-4B23-B657-13700F613A62}" type="datetime1">
              <a:rPr lang="en-US"/>
              <a:pPr>
                <a:defRPr/>
              </a:pPr>
              <a:t>8/31/24</a:t>
            </a:fld>
            <a:endParaRPr lang="en-US" dirty="0"/>
          </a:p>
        </p:txBody>
      </p:sp>
      <p:sp>
        <p:nvSpPr>
          <p:cNvPr id="7" name="Footer Placeholder 6">
            <a:extLst>
              <a:ext uri="{FF2B5EF4-FFF2-40B4-BE49-F238E27FC236}">
                <a16:creationId xmlns:a16="http://schemas.microsoft.com/office/drawing/2014/main" id="{F116F618-3684-D773-8CD0-4EEDBBC852FD}"/>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37A920BC-8208-CF81-1408-1034111ABB9B}"/>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617687-FCAE-E14F-93D4-6CEF31BEC1D0}" type="slidenum">
              <a:rPr lang="en-US" altLang="en-US">
                <a:solidFill>
                  <a:srgbClr val="898989"/>
                </a:solidFill>
              </a:rPr>
              <a:pPr eaLnBrk="1" hangingPunct="1"/>
              <a:t>47</a:t>
            </a:fld>
            <a:endParaRPr lang="en-US" altLang="en-US">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a:extLst>
              <a:ext uri="{FF2B5EF4-FFF2-40B4-BE49-F238E27FC236}">
                <a16:creationId xmlns:a16="http://schemas.microsoft.com/office/drawing/2014/main" id="{18FC809E-0B16-E14A-45A4-655F9A1E4722}"/>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Value Stream mapping</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System thinking</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Operating with a better understanding of capacity and the downstream impact of work.</a:t>
            </a:r>
          </a:p>
        </p:txBody>
      </p:sp>
      <p:sp>
        <p:nvSpPr>
          <p:cNvPr id="4" name="Content Placeholder 3">
            <a:extLst>
              <a:ext uri="{FF2B5EF4-FFF2-40B4-BE49-F238E27FC236}">
                <a16:creationId xmlns:a16="http://schemas.microsoft.com/office/drawing/2014/main" id="{5A0682B4-B19F-7F88-E483-06A19D903832}"/>
              </a:ext>
            </a:extLst>
          </p:cNvPr>
          <p:cNvSpPr>
            <a:spLocks noGrp="1"/>
          </p:cNvSpPr>
          <p:nvPr>
            <p:ph sz="quarter" idx="10"/>
          </p:nvPr>
        </p:nvSpPr>
        <p:spPr/>
        <p:txBody>
          <a:bodyPr/>
          <a:lstStyle/>
          <a:p>
            <a:pPr>
              <a:defRPr/>
            </a:pPr>
            <a:r>
              <a:rPr lang="en-US" dirty="0"/>
              <a:t>7.Optimize the Whole</a:t>
            </a:r>
          </a:p>
        </p:txBody>
      </p:sp>
      <p:sp>
        <p:nvSpPr>
          <p:cNvPr id="6" name="Date Placeholder 5">
            <a:extLst>
              <a:ext uri="{FF2B5EF4-FFF2-40B4-BE49-F238E27FC236}">
                <a16:creationId xmlns:a16="http://schemas.microsoft.com/office/drawing/2014/main" id="{C04BFC24-9E8C-0C65-6090-EDC9D98FA84C}"/>
              </a:ext>
            </a:extLst>
          </p:cNvPr>
          <p:cNvSpPr>
            <a:spLocks noGrp="1"/>
          </p:cNvSpPr>
          <p:nvPr>
            <p:ph type="dt" sz="quarter" idx="11"/>
          </p:nvPr>
        </p:nvSpPr>
        <p:spPr/>
        <p:txBody>
          <a:bodyPr/>
          <a:lstStyle/>
          <a:p>
            <a:pPr>
              <a:defRPr/>
            </a:pPr>
            <a:fld id="{E589C86F-9BE7-4764-A5C9-30A97171AF4F}" type="datetime1">
              <a:rPr lang="en-US"/>
              <a:pPr>
                <a:defRPr/>
              </a:pPr>
              <a:t>8/31/24</a:t>
            </a:fld>
            <a:endParaRPr lang="en-US" dirty="0"/>
          </a:p>
        </p:txBody>
      </p:sp>
      <p:sp>
        <p:nvSpPr>
          <p:cNvPr id="7" name="Footer Placeholder 6">
            <a:extLst>
              <a:ext uri="{FF2B5EF4-FFF2-40B4-BE49-F238E27FC236}">
                <a16:creationId xmlns:a16="http://schemas.microsoft.com/office/drawing/2014/main" id="{ED1C932C-83E3-FDB0-0EC1-000C8CBEADC7}"/>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FE20A323-349C-3414-AD0F-714A78F557A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D2A9207-BDD2-D64F-AD14-9BC5D568F8C7}" type="slidenum">
              <a:rPr lang="en-US" altLang="en-US">
                <a:solidFill>
                  <a:srgbClr val="898989"/>
                </a:solidFill>
              </a:rPr>
              <a:pPr eaLnBrk="1" hangingPunct="1"/>
              <a:t>48</a:t>
            </a:fld>
            <a:endParaRPr lang="en-US" altLang="en-US">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1B594E2B-6B6D-3951-B3F5-B07E5F9E7626}"/>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Small deliverables </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Limiting work in progress</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Information radiators and visibility into flow,</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Gathering, broadcasting and implementing customer feedback</a:t>
            </a:r>
          </a:p>
          <a:p>
            <a:pPr fontAlgn="base">
              <a:spcAft>
                <a:spcPct val="0"/>
              </a:spcAft>
              <a:buFont typeface="Arial" pitchFamily="34" charset="0"/>
              <a:buChar char="•"/>
            </a:pPr>
            <a:endParaRPr lang="en-US" altLang="en-US"/>
          </a:p>
          <a:p>
            <a:pPr fontAlgn="base">
              <a:spcAft>
                <a:spcPct val="0"/>
              </a:spcAft>
              <a:buFont typeface="Arial" pitchFamily="34" charset="0"/>
              <a:buChar char="•"/>
            </a:pPr>
            <a:r>
              <a:rPr lang="en-US" altLang="en-US"/>
              <a:t>Empowered development teams who are free to experiment and improve. </a:t>
            </a:r>
          </a:p>
        </p:txBody>
      </p:sp>
      <p:sp>
        <p:nvSpPr>
          <p:cNvPr id="4" name="Content Placeholder 3">
            <a:extLst>
              <a:ext uri="{FF2B5EF4-FFF2-40B4-BE49-F238E27FC236}">
                <a16:creationId xmlns:a16="http://schemas.microsoft.com/office/drawing/2014/main" id="{E369E49A-5EB4-EE5E-74A1-ECDA7418F949}"/>
              </a:ext>
            </a:extLst>
          </p:cNvPr>
          <p:cNvSpPr>
            <a:spLocks noGrp="1"/>
          </p:cNvSpPr>
          <p:nvPr>
            <p:ph sz="quarter" idx="10"/>
          </p:nvPr>
        </p:nvSpPr>
        <p:spPr/>
        <p:txBody>
          <a:bodyPr/>
          <a:lstStyle/>
          <a:p>
            <a:pPr>
              <a:defRPr/>
            </a:pPr>
            <a:r>
              <a:rPr lang="en-US" dirty="0"/>
              <a:t>Lean Principles  that are Proven to Work </a:t>
            </a:r>
          </a:p>
        </p:txBody>
      </p:sp>
      <p:sp>
        <p:nvSpPr>
          <p:cNvPr id="6" name="Date Placeholder 5">
            <a:extLst>
              <a:ext uri="{FF2B5EF4-FFF2-40B4-BE49-F238E27FC236}">
                <a16:creationId xmlns:a16="http://schemas.microsoft.com/office/drawing/2014/main" id="{EABF5E16-0788-60BF-76E3-21E701DC56DC}"/>
              </a:ext>
            </a:extLst>
          </p:cNvPr>
          <p:cNvSpPr>
            <a:spLocks noGrp="1"/>
          </p:cNvSpPr>
          <p:nvPr>
            <p:ph type="dt" sz="quarter" idx="11"/>
          </p:nvPr>
        </p:nvSpPr>
        <p:spPr/>
        <p:txBody>
          <a:bodyPr/>
          <a:lstStyle/>
          <a:p>
            <a:pPr>
              <a:defRPr/>
            </a:pPr>
            <a:fld id="{EB66EF78-5A9D-4C00-A0A9-8DB6719B29D0}" type="datetime1">
              <a:rPr lang="en-US"/>
              <a:pPr>
                <a:defRPr/>
              </a:pPr>
              <a:t>8/31/24</a:t>
            </a:fld>
            <a:endParaRPr lang="en-US" dirty="0"/>
          </a:p>
        </p:txBody>
      </p:sp>
      <p:sp>
        <p:nvSpPr>
          <p:cNvPr id="7" name="Footer Placeholder 6">
            <a:extLst>
              <a:ext uri="{FF2B5EF4-FFF2-40B4-BE49-F238E27FC236}">
                <a16:creationId xmlns:a16="http://schemas.microsoft.com/office/drawing/2014/main" id="{03C6D629-648F-642C-3601-EF1A383D5271}"/>
              </a:ext>
            </a:extLst>
          </p:cNvPr>
          <p:cNvSpPr>
            <a:spLocks noGrp="1"/>
          </p:cNvSpPr>
          <p:nvPr>
            <p:ph type="ftr" sz="quarter" idx="12"/>
          </p:nvPr>
        </p:nvSpPr>
        <p:spPr/>
        <p:txBody>
          <a:bodyPr/>
          <a:lstStyle/>
          <a:p>
            <a:pPr>
              <a:defRPr/>
            </a:pPr>
            <a:r>
              <a:rPr lang="it-IT"/>
              <a:t>SE ZG 544 - Agile Software Process</a:t>
            </a:r>
            <a:endParaRPr lang="en-US" dirty="0"/>
          </a:p>
        </p:txBody>
      </p:sp>
      <p:sp>
        <p:nvSpPr>
          <p:cNvPr id="8" name="Slide Number Placeholder 7">
            <a:extLst>
              <a:ext uri="{FF2B5EF4-FFF2-40B4-BE49-F238E27FC236}">
                <a16:creationId xmlns:a16="http://schemas.microsoft.com/office/drawing/2014/main" id="{0E79142E-BA35-31B2-4B62-A683D8DB0063}"/>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215483-7B9B-F14A-8396-2C8B886EE012}" type="slidenum">
              <a:rPr lang="en-US" altLang="en-US">
                <a:solidFill>
                  <a:srgbClr val="898989"/>
                </a:solidFill>
              </a:rPr>
              <a:pPr eaLnBrk="1" hangingPunct="1"/>
              <a:t>49</a:t>
            </a:fld>
            <a:endParaRPr lang="en-US" altLang="en-US">
              <a:solidFill>
                <a:srgbClr val="8989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71EFFA-F499-D278-43A7-3DBC530804E0}"/>
              </a:ext>
            </a:extLst>
          </p:cNvPr>
          <p:cNvSpPr>
            <a:spLocks noGrp="1"/>
          </p:cNvSpPr>
          <p:nvPr>
            <p:ph sz="quarter" idx="10"/>
          </p:nvPr>
        </p:nvSpPr>
        <p:spPr/>
        <p:txBody>
          <a:bodyPr rtlCol="0"/>
          <a:lstStyle/>
          <a:p>
            <a:pPr eaLnBrk="1" fontAlgn="auto" hangingPunct="1">
              <a:spcAft>
                <a:spcPts val="0"/>
              </a:spcAft>
              <a:defRPr/>
            </a:pPr>
            <a:r>
              <a:rPr lang="en-US" dirty="0"/>
              <a:t>Agile Methods</a:t>
            </a:r>
          </a:p>
        </p:txBody>
      </p:sp>
      <p:sp>
        <p:nvSpPr>
          <p:cNvPr id="2" name="Date Placeholder 1">
            <a:extLst>
              <a:ext uri="{FF2B5EF4-FFF2-40B4-BE49-F238E27FC236}">
                <a16:creationId xmlns:a16="http://schemas.microsoft.com/office/drawing/2014/main" id="{6A838420-A1D9-771D-C1A8-F637B7D03FF1}"/>
              </a:ext>
            </a:extLst>
          </p:cNvPr>
          <p:cNvSpPr>
            <a:spLocks noGrp="1"/>
          </p:cNvSpPr>
          <p:nvPr>
            <p:ph type="dt" sz="quarter" idx="11"/>
          </p:nvPr>
        </p:nvSpPr>
        <p:spPr/>
        <p:txBody>
          <a:bodyPr/>
          <a:lstStyle/>
          <a:p>
            <a:pPr>
              <a:defRPr/>
            </a:pPr>
            <a:fld id="{83EEF429-10A5-40BE-97CA-D680A1F39057}" type="datetime1">
              <a:rPr lang="en-US"/>
              <a:pPr>
                <a:defRPr/>
              </a:pPr>
              <a:t>8/31/24</a:t>
            </a:fld>
            <a:endParaRPr lang="en-US" dirty="0"/>
          </a:p>
        </p:txBody>
      </p:sp>
      <p:sp>
        <p:nvSpPr>
          <p:cNvPr id="3" name="Footer Placeholder 2">
            <a:extLst>
              <a:ext uri="{FF2B5EF4-FFF2-40B4-BE49-F238E27FC236}">
                <a16:creationId xmlns:a16="http://schemas.microsoft.com/office/drawing/2014/main" id="{8650C381-F889-C9A2-498A-6450478CE45A}"/>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8B92697F-B116-A5BC-546D-7F3F51145BE9}"/>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904A29-74CE-AD44-941B-F0BF144A0639}" type="slidenum">
              <a:rPr lang="en-US" altLang="en-US">
                <a:solidFill>
                  <a:srgbClr val="898989"/>
                </a:solidFill>
              </a:rPr>
              <a:pPr eaLnBrk="1" hangingPunct="1"/>
              <a:t>5</a:t>
            </a:fld>
            <a:endParaRPr lang="en-US" altLang="en-US">
              <a:solidFill>
                <a:srgbClr val="898989"/>
              </a:solidFill>
            </a:endParaRPr>
          </a:p>
        </p:txBody>
      </p:sp>
      <p:pic>
        <p:nvPicPr>
          <p:cNvPr id="21510" name="Content Placeholder 7">
            <a:extLst>
              <a:ext uri="{FF2B5EF4-FFF2-40B4-BE49-F238E27FC236}">
                <a16:creationId xmlns:a16="http://schemas.microsoft.com/office/drawing/2014/main" id="{12887154-D47B-2D07-23B2-6C252A299C8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524000"/>
            <a:ext cx="6705600" cy="4505325"/>
          </a:xfrm>
        </p:spPr>
      </p:pic>
      <p:sp>
        <p:nvSpPr>
          <p:cNvPr id="21511" name="Rectangle 8">
            <a:extLst>
              <a:ext uri="{FF2B5EF4-FFF2-40B4-BE49-F238E27FC236}">
                <a16:creationId xmlns:a16="http://schemas.microsoft.com/office/drawing/2014/main" id="{0DB46508-84A8-77B1-D726-2C119657AE8B}"/>
              </a:ext>
            </a:extLst>
          </p:cNvPr>
          <p:cNvSpPr>
            <a:spLocks noChangeArrowheads="1"/>
          </p:cNvSpPr>
          <p:nvPr/>
        </p:nvSpPr>
        <p:spPr bwMode="auto">
          <a:xfrm>
            <a:off x="4187825" y="6119813"/>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t>Source :Agile Practice Guide by Project Management Institute, published by Project Management Institute, 2017</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9C6077-C562-C6A1-F270-18B9C665C759}"/>
              </a:ext>
            </a:extLst>
          </p:cNvPr>
          <p:cNvSpPr>
            <a:spLocks noGrp="1"/>
          </p:cNvSpPr>
          <p:nvPr>
            <p:ph sz="quarter" idx="10"/>
          </p:nvPr>
        </p:nvSpPr>
        <p:spPr/>
        <p:txBody>
          <a:bodyPr/>
          <a:lstStyle/>
          <a:p>
            <a:pPr>
              <a:defRPr/>
            </a:pPr>
            <a:r>
              <a:rPr lang="en-US" dirty="0"/>
              <a:t>Kanban</a:t>
            </a:r>
          </a:p>
        </p:txBody>
      </p:sp>
      <p:sp>
        <p:nvSpPr>
          <p:cNvPr id="3" name="Date Placeholder 2">
            <a:extLst>
              <a:ext uri="{FF2B5EF4-FFF2-40B4-BE49-F238E27FC236}">
                <a16:creationId xmlns:a16="http://schemas.microsoft.com/office/drawing/2014/main" id="{7567F839-58F8-D16E-37AE-2BCD6BD9928F}"/>
              </a:ext>
            </a:extLst>
          </p:cNvPr>
          <p:cNvSpPr>
            <a:spLocks noGrp="1"/>
          </p:cNvSpPr>
          <p:nvPr>
            <p:ph type="dt" sz="quarter" idx="11"/>
          </p:nvPr>
        </p:nvSpPr>
        <p:spPr/>
        <p:txBody>
          <a:bodyPr/>
          <a:lstStyle/>
          <a:p>
            <a:pPr>
              <a:defRPr/>
            </a:pPr>
            <a:fld id="{22FFA311-936B-4828-AB8D-C29FC513DD2F}" type="datetime1">
              <a:rPr lang="en-US"/>
              <a:pPr>
                <a:defRPr/>
              </a:pPr>
              <a:t>8/31/24</a:t>
            </a:fld>
            <a:endParaRPr lang="en-US" dirty="0"/>
          </a:p>
        </p:txBody>
      </p:sp>
      <p:sp>
        <p:nvSpPr>
          <p:cNvPr id="4" name="Footer Placeholder 3">
            <a:extLst>
              <a:ext uri="{FF2B5EF4-FFF2-40B4-BE49-F238E27FC236}">
                <a16:creationId xmlns:a16="http://schemas.microsoft.com/office/drawing/2014/main" id="{3F20C50B-5551-9573-CA99-F97A3AD73275}"/>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B322EFCA-B186-B9EF-7C1F-1BC6F80350A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6AEE8B-B6EF-E945-B70E-45AADE73FF27}" type="slidenum">
              <a:rPr lang="en-US" altLang="en-US">
                <a:solidFill>
                  <a:srgbClr val="898989"/>
                </a:solidFill>
              </a:rPr>
              <a:pPr eaLnBrk="1" hangingPunct="1"/>
              <a:t>50</a:t>
            </a:fld>
            <a:endParaRPr lang="en-US" altLang="en-US">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D09480F8-A9CF-3085-EA6E-9342732FC347}"/>
              </a:ext>
            </a:extLst>
          </p:cNvPr>
          <p:cNvSpPr>
            <a:spLocks noGrp="1"/>
          </p:cNvSpPr>
          <p:nvPr>
            <p:ph idx="1"/>
          </p:nvPr>
        </p:nvSpPr>
        <p:spPr>
          <a:xfrm>
            <a:off x="304800" y="1493838"/>
            <a:ext cx="8229600" cy="4983162"/>
          </a:xfrm>
        </p:spPr>
        <p:txBody>
          <a:bodyPr/>
          <a:lstStyle/>
          <a:p>
            <a:pPr fontAlgn="base">
              <a:spcAft>
                <a:spcPct val="0"/>
              </a:spcAft>
              <a:buFont typeface="Arial" pitchFamily="34" charset="0"/>
              <a:buChar char="•"/>
            </a:pPr>
            <a:r>
              <a:rPr lang="en-US" altLang="en-US" sz="2000"/>
              <a:t>Taiichi Ohno, who was an industrial engineer at Toyota, developed the Kanban methodology in 2004 to improve efficiency at the manufacturing plant.</a:t>
            </a:r>
          </a:p>
          <a:p>
            <a:pPr fontAlgn="base">
              <a:spcAft>
                <a:spcPct val="0"/>
              </a:spcAft>
              <a:buFont typeface="Arial" pitchFamily="34" charset="0"/>
              <a:buChar char="•"/>
            </a:pPr>
            <a:endParaRPr lang="en-US" altLang="en-US" sz="2000"/>
          </a:p>
          <a:p>
            <a:pPr fontAlgn="base">
              <a:spcAft>
                <a:spcPct val="0"/>
              </a:spcAft>
              <a:buFont typeface="Arial" pitchFamily="34" charset="0"/>
              <a:buChar char="•"/>
            </a:pPr>
            <a:r>
              <a:rPr lang="en-US" altLang="en-US" sz="2000"/>
              <a:t>The Kanban method is an approach to continuously improving service delivery that emphasizes the smooth, fast flow of work.</a:t>
            </a:r>
          </a:p>
          <a:p>
            <a:pPr fontAlgn="base">
              <a:spcAft>
                <a:spcPct val="0"/>
              </a:spcAft>
              <a:buFont typeface="Arial" pitchFamily="34" charset="0"/>
              <a:buChar char="•"/>
            </a:pPr>
            <a:endParaRPr lang="en-US" altLang="en-US" sz="2000"/>
          </a:p>
          <a:p>
            <a:pPr fontAlgn="base">
              <a:spcAft>
                <a:spcPct val="0"/>
              </a:spcAft>
              <a:buFont typeface="Arial" pitchFamily="34" charset="0"/>
              <a:buChar char="•"/>
            </a:pPr>
            <a:r>
              <a:rPr lang="en-US" altLang="en-US" sz="2000"/>
              <a:t>Kanban is not an Agile software development method (or process) or a software engineering methodology</a:t>
            </a:r>
          </a:p>
          <a:p>
            <a:pPr fontAlgn="base">
              <a:spcAft>
                <a:spcPct val="0"/>
              </a:spcAft>
              <a:buFont typeface="Arial" pitchFamily="34" charset="0"/>
              <a:buChar char="•"/>
            </a:pPr>
            <a:r>
              <a:rPr lang="en-US" altLang="en-US" sz="2000"/>
              <a:t>Kanban is flow based methodology and  a pull system.</a:t>
            </a:r>
          </a:p>
          <a:p>
            <a:pPr fontAlgn="base">
              <a:spcAft>
                <a:spcPct val="0"/>
              </a:spcAft>
              <a:buFont typeface="Arial" pitchFamily="34" charset="0"/>
              <a:buChar char="•"/>
            </a:pPr>
            <a:endParaRPr lang="en-US" altLang="en-US" sz="2000"/>
          </a:p>
          <a:p>
            <a:pPr fontAlgn="base">
              <a:spcAft>
                <a:spcPct val="0"/>
              </a:spcAft>
              <a:buFont typeface="Arial" pitchFamily="34" charset="0"/>
              <a:buChar char="•"/>
            </a:pPr>
            <a:r>
              <a:rPr lang="en-US" altLang="en-US" sz="2000"/>
              <a:t>Kanban does not prescribe specific roles or process steps as it is built on the concept of evolutionary change. </a:t>
            </a:r>
          </a:p>
          <a:p>
            <a:pPr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08E709D0-034C-F789-C78C-703388DB86DC}"/>
              </a:ext>
            </a:extLst>
          </p:cNvPr>
          <p:cNvSpPr>
            <a:spLocks noGrp="1"/>
          </p:cNvSpPr>
          <p:nvPr>
            <p:ph sz="quarter" idx="10"/>
          </p:nvPr>
        </p:nvSpPr>
        <p:spPr/>
        <p:txBody>
          <a:bodyPr/>
          <a:lstStyle/>
          <a:p>
            <a:pPr>
              <a:defRPr/>
            </a:pPr>
            <a:r>
              <a:rPr lang="en-US" dirty="0"/>
              <a:t>Kanban </a:t>
            </a:r>
          </a:p>
        </p:txBody>
      </p:sp>
      <p:sp>
        <p:nvSpPr>
          <p:cNvPr id="4" name="Date Placeholder 3">
            <a:extLst>
              <a:ext uri="{FF2B5EF4-FFF2-40B4-BE49-F238E27FC236}">
                <a16:creationId xmlns:a16="http://schemas.microsoft.com/office/drawing/2014/main" id="{0D0B50BC-8DBA-CCB3-7880-4D6B01B16545}"/>
              </a:ext>
            </a:extLst>
          </p:cNvPr>
          <p:cNvSpPr>
            <a:spLocks noGrp="1"/>
          </p:cNvSpPr>
          <p:nvPr>
            <p:ph type="dt" sz="quarter" idx="11"/>
          </p:nvPr>
        </p:nvSpPr>
        <p:spPr/>
        <p:txBody>
          <a:bodyPr/>
          <a:lstStyle/>
          <a:p>
            <a:pPr>
              <a:defRPr/>
            </a:pPr>
            <a:fld id="{DF21F4F4-DF40-4027-B94B-DB77958F2B18}" type="datetime1">
              <a:rPr lang="en-US"/>
              <a:pPr>
                <a:defRPr/>
              </a:pPr>
              <a:t>8/31/24</a:t>
            </a:fld>
            <a:endParaRPr lang="en-US" dirty="0"/>
          </a:p>
        </p:txBody>
      </p:sp>
      <p:sp>
        <p:nvSpPr>
          <p:cNvPr id="5" name="Footer Placeholder 4">
            <a:extLst>
              <a:ext uri="{FF2B5EF4-FFF2-40B4-BE49-F238E27FC236}">
                <a16:creationId xmlns:a16="http://schemas.microsoft.com/office/drawing/2014/main" id="{5A188567-678B-B4B2-F8C2-48AD916DBCFE}"/>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57E32449-FB11-C5B0-AE60-D113DDDAC3C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92A7D1-5574-9748-8430-DDFB57659B16}" type="slidenum">
              <a:rPr lang="en-US" altLang="en-US">
                <a:solidFill>
                  <a:srgbClr val="898989"/>
                </a:solidFill>
              </a:rPr>
              <a:pPr eaLnBrk="1" hangingPunct="1"/>
              <a:t>51</a:t>
            </a:fld>
            <a:endParaRPr lang="en-US" altLang="en-US">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Content Placeholder 6">
            <a:extLst>
              <a:ext uri="{FF2B5EF4-FFF2-40B4-BE49-F238E27FC236}">
                <a16:creationId xmlns:a16="http://schemas.microsoft.com/office/drawing/2014/main" id="{6A410426-12B1-4865-BABA-C14C8FFBD7C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35013" y="381000"/>
            <a:ext cx="6154737" cy="5638800"/>
          </a:xfrm>
        </p:spPr>
      </p:pic>
      <p:sp>
        <p:nvSpPr>
          <p:cNvPr id="4" name="Date Placeholder 3">
            <a:extLst>
              <a:ext uri="{FF2B5EF4-FFF2-40B4-BE49-F238E27FC236}">
                <a16:creationId xmlns:a16="http://schemas.microsoft.com/office/drawing/2014/main" id="{2B446A6A-51D7-5757-2FC3-4C60B08A8DF3}"/>
              </a:ext>
            </a:extLst>
          </p:cNvPr>
          <p:cNvSpPr>
            <a:spLocks noGrp="1"/>
          </p:cNvSpPr>
          <p:nvPr>
            <p:ph type="dt" sz="quarter" idx="11"/>
          </p:nvPr>
        </p:nvSpPr>
        <p:spPr/>
        <p:txBody>
          <a:bodyPr/>
          <a:lstStyle/>
          <a:p>
            <a:pPr>
              <a:defRPr/>
            </a:pPr>
            <a:fld id="{79A736DF-A2F9-42CC-9C6F-CC9443A8C644}" type="datetime1">
              <a:rPr lang="en-US"/>
              <a:pPr>
                <a:defRPr/>
              </a:pPr>
              <a:t>8/31/24</a:t>
            </a:fld>
            <a:endParaRPr lang="en-US" dirty="0"/>
          </a:p>
        </p:txBody>
      </p:sp>
      <p:sp>
        <p:nvSpPr>
          <p:cNvPr id="5" name="Footer Placeholder 4">
            <a:extLst>
              <a:ext uri="{FF2B5EF4-FFF2-40B4-BE49-F238E27FC236}">
                <a16:creationId xmlns:a16="http://schemas.microsoft.com/office/drawing/2014/main" id="{FBC89057-FAF9-F968-8CCA-C53EF6EDA234}"/>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858EAD7-ABFA-F76E-7DA4-5895CE2B887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850636C-DBD1-3849-B778-8D0A5885D7C5}" type="slidenum">
              <a:rPr lang="en-US" altLang="en-US">
                <a:solidFill>
                  <a:srgbClr val="898989"/>
                </a:solidFill>
              </a:rPr>
              <a:pPr eaLnBrk="1" hangingPunct="1"/>
              <a:t>52</a:t>
            </a:fld>
            <a:endParaRPr lang="en-US" altLang="en-US">
              <a:solidFill>
                <a:srgbClr val="898989"/>
              </a:solidFill>
            </a:endParaRPr>
          </a:p>
        </p:txBody>
      </p:sp>
      <p:pic>
        <p:nvPicPr>
          <p:cNvPr id="67590" name="Picture 2">
            <a:extLst>
              <a:ext uri="{FF2B5EF4-FFF2-40B4-BE49-F238E27FC236}">
                <a16:creationId xmlns:a16="http://schemas.microsoft.com/office/drawing/2014/main" id="{C44C70B1-6D84-1068-715A-7A67ABEB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088" y="6096000"/>
            <a:ext cx="3236912"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Content Placeholder 6">
            <a:extLst>
              <a:ext uri="{FF2B5EF4-FFF2-40B4-BE49-F238E27FC236}">
                <a16:creationId xmlns:a16="http://schemas.microsoft.com/office/drawing/2014/main" id="{B0236DD6-74EC-B6B0-3D1A-B31C908983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71450"/>
            <a:ext cx="5486400" cy="6083300"/>
          </a:xfrm>
        </p:spPr>
      </p:pic>
      <p:sp>
        <p:nvSpPr>
          <p:cNvPr id="4" name="Date Placeholder 3">
            <a:extLst>
              <a:ext uri="{FF2B5EF4-FFF2-40B4-BE49-F238E27FC236}">
                <a16:creationId xmlns:a16="http://schemas.microsoft.com/office/drawing/2014/main" id="{4CC11757-BD22-7B65-DA5D-A1C09C5ABB0B}"/>
              </a:ext>
            </a:extLst>
          </p:cNvPr>
          <p:cNvSpPr>
            <a:spLocks noGrp="1"/>
          </p:cNvSpPr>
          <p:nvPr>
            <p:ph type="dt" sz="quarter" idx="11"/>
          </p:nvPr>
        </p:nvSpPr>
        <p:spPr/>
        <p:txBody>
          <a:bodyPr/>
          <a:lstStyle/>
          <a:p>
            <a:pPr>
              <a:defRPr/>
            </a:pPr>
            <a:fld id="{91ADB9F8-594E-4F5D-BFE7-00C23C7A852C}" type="datetime1">
              <a:rPr lang="en-US"/>
              <a:pPr>
                <a:defRPr/>
              </a:pPr>
              <a:t>8/31/24</a:t>
            </a:fld>
            <a:endParaRPr lang="en-US" dirty="0"/>
          </a:p>
        </p:txBody>
      </p:sp>
      <p:sp>
        <p:nvSpPr>
          <p:cNvPr id="5" name="Footer Placeholder 4">
            <a:extLst>
              <a:ext uri="{FF2B5EF4-FFF2-40B4-BE49-F238E27FC236}">
                <a16:creationId xmlns:a16="http://schemas.microsoft.com/office/drawing/2014/main" id="{BFD6EB75-ECCE-6B52-211D-20A236126AA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4EE2F8B0-E4BF-0BA5-ACD9-F4D616F3DB6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A97BD8D-6EBA-1D46-A14F-59CCC9831045}" type="slidenum">
              <a:rPr lang="en-US" altLang="en-US">
                <a:solidFill>
                  <a:srgbClr val="898989"/>
                </a:solidFill>
              </a:rPr>
              <a:pPr eaLnBrk="1" hangingPunct="1"/>
              <a:t>53</a:t>
            </a:fld>
            <a:endParaRPr lang="en-US" altLang="en-US">
              <a:solidFill>
                <a:srgbClr val="898989"/>
              </a:solidFill>
            </a:endParaRPr>
          </a:p>
        </p:txBody>
      </p:sp>
      <p:sp>
        <p:nvSpPr>
          <p:cNvPr id="68614" name="Rectangle 7">
            <a:extLst>
              <a:ext uri="{FF2B5EF4-FFF2-40B4-BE49-F238E27FC236}">
                <a16:creationId xmlns:a16="http://schemas.microsoft.com/office/drawing/2014/main" id="{3C9D22E6-133B-5443-DA24-E0701CFF4D39}"/>
              </a:ext>
            </a:extLst>
          </p:cNvPr>
          <p:cNvSpPr>
            <a:spLocks noChangeArrowheads="1"/>
          </p:cNvSpPr>
          <p:nvPr/>
        </p:nvSpPr>
        <p:spPr bwMode="auto">
          <a:xfrm>
            <a:off x="304800" y="17145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t>How to use Kanban to improve your process</a:t>
            </a:r>
          </a:p>
        </p:txBody>
      </p:sp>
      <p:sp>
        <p:nvSpPr>
          <p:cNvPr id="68615" name="Rectangle 9">
            <a:extLst>
              <a:ext uri="{FF2B5EF4-FFF2-40B4-BE49-F238E27FC236}">
                <a16:creationId xmlns:a16="http://schemas.microsoft.com/office/drawing/2014/main" id="{5167CC08-3F5D-F979-5009-212614DABCC1}"/>
              </a:ext>
            </a:extLst>
          </p:cNvPr>
          <p:cNvSpPr>
            <a:spLocks noChangeArrowheads="1"/>
          </p:cNvSpPr>
          <p:nvPr/>
        </p:nvSpPr>
        <p:spPr bwMode="auto">
          <a:xfrm>
            <a:off x="5900738" y="6127750"/>
            <a:ext cx="3243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t>Source: Head First Agile by Jennifer Greene; Andrew Stellman,</a:t>
            </a:r>
          </a:p>
          <a:p>
            <a:pPr eaLnBrk="1" hangingPunct="1">
              <a:spcBef>
                <a:spcPct val="0"/>
              </a:spcBef>
              <a:buFontTx/>
              <a:buNone/>
            </a:pPr>
            <a:r>
              <a:rPr lang="en-US" altLang="en-US" sz="800"/>
              <a:t>Published by O'Reilly Media, Inc., 2017</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Content Placeholder 6">
            <a:extLst>
              <a:ext uri="{FF2B5EF4-FFF2-40B4-BE49-F238E27FC236}">
                <a16:creationId xmlns:a16="http://schemas.microsoft.com/office/drawing/2014/main" id="{53A5ED7A-5223-E6CA-14B9-63C460D70A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447800"/>
            <a:ext cx="8705850" cy="4495800"/>
          </a:xfrm>
        </p:spPr>
      </p:pic>
      <p:sp>
        <p:nvSpPr>
          <p:cNvPr id="3" name="Content Placeholder 2">
            <a:extLst>
              <a:ext uri="{FF2B5EF4-FFF2-40B4-BE49-F238E27FC236}">
                <a16:creationId xmlns:a16="http://schemas.microsoft.com/office/drawing/2014/main" id="{318E0ECE-B530-F5A2-14B5-5AC0BCFCFB8C}"/>
              </a:ext>
            </a:extLst>
          </p:cNvPr>
          <p:cNvSpPr>
            <a:spLocks noGrp="1"/>
          </p:cNvSpPr>
          <p:nvPr>
            <p:ph sz="quarter" idx="10"/>
          </p:nvPr>
        </p:nvSpPr>
        <p:spPr/>
        <p:txBody>
          <a:bodyPr/>
          <a:lstStyle/>
          <a:p>
            <a:pPr>
              <a:defRPr/>
            </a:pPr>
            <a:r>
              <a:rPr lang="en-US" dirty="0"/>
              <a:t>Typical Kanban board</a:t>
            </a:r>
          </a:p>
        </p:txBody>
      </p:sp>
      <p:sp>
        <p:nvSpPr>
          <p:cNvPr id="4" name="Date Placeholder 3">
            <a:extLst>
              <a:ext uri="{FF2B5EF4-FFF2-40B4-BE49-F238E27FC236}">
                <a16:creationId xmlns:a16="http://schemas.microsoft.com/office/drawing/2014/main" id="{35C46C4E-FE42-C979-E357-FAB45312C590}"/>
              </a:ext>
            </a:extLst>
          </p:cNvPr>
          <p:cNvSpPr>
            <a:spLocks noGrp="1"/>
          </p:cNvSpPr>
          <p:nvPr>
            <p:ph type="dt" sz="quarter" idx="11"/>
          </p:nvPr>
        </p:nvSpPr>
        <p:spPr/>
        <p:txBody>
          <a:bodyPr/>
          <a:lstStyle/>
          <a:p>
            <a:pPr>
              <a:defRPr/>
            </a:pPr>
            <a:fld id="{B2807CDD-C348-44E6-8163-8B2EA7C1BD94}" type="datetime1">
              <a:rPr lang="en-US"/>
              <a:pPr>
                <a:defRPr/>
              </a:pPr>
              <a:t>8/31/24</a:t>
            </a:fld>
            <a:endParaRPr lang="en-US" dirty="0"/>
          </a:p>
        </p:txBody>
      </p:sp>
      <p:sp>
        <p:nvSpPr>
          <p:cNvPr id="5" name="Footer Placeholder 4">
            <a:extLst>
              <a:ext uri="{FF2B5EF4-FFF2-40B4-BE49-F238E27FC236}">
                <a16:creationId xmlns:a16="http://schemas.microsoft.com/office/drawing/2014/main" id="{C9568F1D-681F-C67C-73A1-0E11F33A84A7}"/>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2FA25FE-9BE8-41E0-E3A9-899CFCF2E92C}"/>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9BA6E8-2AFB-ED44-92D0-3755DA835FAE}" type="slidenum">
              <a:rPr lang="en-US" altLang="en-US">
                <a:solidFill>
                  <a:srgbClr val="898989"/>
                </a:solidFill>
              </a:rPr>
              <a:pPr eaLnBrk="1" hangingPunct="1"/>
              <a:t>54</a:t>
            </a:fld>
            <a:endParaRPr lang="en-US" altLang="en-US">
              <a:solidFill>
                <a:srgbClr val="898989"/>
              </a:solidFill>
            </a:endParaRPr>
          </a:p>
        </p:txBody>
      </p:sp>
      <p:sp>
        <p:nvSpPr>
          <p:cNvPr id="69639" name="Rectangle 8">
            <a:extLst>
              <a:ext uri="{FF2B5EF4-FFF2-40B4-BE49-F238E27FC236}">
                <a16:creationId xmlns:a16="http://schemas.microsoft.com/office/drawing/2014/main" id="{846E6481-4F6E-6E15-E72C-53906FB2BDF3}"/>
              </a:ext>
            </a:extLst>
          </p:cNvPr>
          <p:cNvSpPr>
            <a:spLocks noChangeArrowheads="1"/>
          </p:cNvSpPr>
          <p:nvPr/>
        </p:nvSpPr>
        <p:spPr bwMode="auto">
          <a:xfrm>
            <a:off x="4114800" y="61277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Agile Foundations - Principles, practices and frameworks, by Peter Measey</a:t>
            </a:r>
          </a:p>
          <a:p>
            <a:pPr eaLnBrk="1" hangingPunct="1">
              <a:spcBef>
                <a:spcPct val="0"/>
              </a:spcBef>
              <a:buFontTx/>
              <a:buNone/>
            </a:pPr>
            <a:r>
              <a:rPr lang="en-US" altLang="en-US" sz="900"/>
              <a:t>Published by BCS Learning &amp; Development Limited, 2015</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138974-8F12-C5F8-F168-2C3ECF041CB8}"/>
              </a:ext>
            </a:extLst>
          </p:cNvPr>
          <p:cNvSpPr>
            <a:spLocks noGrp="1"/>
          </p:cNvSpPr>
          <p:nvPr>
            <p:ph idx="1"/>
          </p:nvPr>
        </p:nvSpPr>
        <p:spPr>
          <a:xfrm>
            <a:off x="304800" y="1493838"/>
            <a:ext cx="8229600" cy="4830762"/>
          </a:xfrm>
        </p:spPr>
        <p:txBody>
          <a:bodyPr/>
          <a:lstStyle/>
          <a:p>
            <a:pPr>
              <a:buFont typeface="Arial" pitchFamily="34" charset="0"/>
              <a:buChar char="•"/>
              <a:defRPr/>
            </a:pPr>
            <a:r>
              <a:rPr lang="en-US" sz="2000" dirty="0"/>
              <a:t>Kanban teams use cumulative flow diagrams (or CFDs) to find out where they are systematically adding waste and interrupting their flow.</a:t>
            </a:r>
          </a:p>
          <a:p>
            <a:pPr marL="0" indent="0">
              <a:defRPr/>
            </a:pPr>
            <a:endParaRPr lang="en-US" sz="2000" dirty="0"/>
          </a:p>
        </p:txBody>
      </p:sp>
      <p:sp>
        <p:nvSpPr>
          <p:cNvPr id="3" name="Content Placeholder 2">
            <a:extLst>
              <a:ext uri="{FF2B5EF4-FFF2-40B4-BE49-F238E27FC236}">
                <a16:creationId xmlns:a16="http://schemas.microsoft.com/office/drawing/2014/main" id="{BE74836D-3572-8C4F-80D5-CC1B34A045F4}"/>
              </a:ext>
            </a:extLst>
          </p:cNvPr>
          <p:cNvSpPr>
            <a:spLocks noGrp="1"/>
          </p:cNvSpPr>
          <p:nvPr>
            <p:ph sz="quarter" idx="10"/>
          </p:nvPr>
        </p:nvSpPr>
        <p:spPr/>
        <p:txBody>
          <a:bodyPr/>
          <a:lstStyle/>
          <a:p>
            <a:pPr>
              <a:defRPr/>
            </a:pPr>
            <a:r>
              <a:rPr lang="en-US" dirty="0"/>
              <a:t>Cumulative flow diagram (Example-1)</a:t>
            </a:r>
          </a:p>
        </p:txBody>
      </p:sp>
      <p:sp>
        <p:nvSpPr>
          <p:cNvPr id="4" name="Date Placeholder 3">
            <a:extLst>
              <a:ext uri="{FF2B5EF4-FFF2-40B4-BE49-F238E27FC236}">
                <a16:creationId xmlns:a16="http://schemas.microsoft.com/office/drawing/2014/main" id="{026D1628-FD84-16FB-9068-D5F1206342CA}"/>
              </a:ext>
            </a:extLst>
          </p:cNvPr>
          <p:cNvSpPr>
            <a:spLocks noGrp="1"/>
          </p:cNvSpPr>
          <p:nvPr>
            <p:ph type="dt" sz="quarter" idx="11"/>
          </p:nvPr>
        </p:nvSpPr>
        <p:spPr/>
        <p:txBody>
          <a:bodyPr/>
          <a:lstStyle/>
          <a:p>
            <a:pPr>
              <a:defRPr/>
            </a:pPr>
            <a:fld id="{D46F3D13-2947-4FD7-9115-AD2A1A78042A}" type="datetime1">
              <a:rPr lang="en-US"/>
              <a:pPr>
                <a:defRPr/>
              </a:pPr>
              <a:t>8/31/24</a:t>
            </a:fld>
            <a:endParaRPr lang="en-US" dirty="0"/>
          </a:p>
        </p:txBody>
      </p:sp>
      <p:sp>
        <p:nvSpPr>
          <p:cNvPr id="5" name="Footer Placeholder 4">
            <a:extLst>
              <a:ext uri="{FF2B5EF4-FFF2-40B4-BE49-F238E27FC236}">
                <a16:creationId xmlns:a16="http://schemas.microsoft.com/office/drawing/2014/main" id="{8CFB0396-FDB3-CE8C-CAFA-3750EC838F3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90C17ACB-CE31-0444-E7E6-6DFB7035CE85}"/>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6C36B2-BBFA-1D47-AF0E-87CDD9F00BE0}" type="slidenum">
              <a:rPr lang="en-US" altLang="en-US">
                <a:solidFill>
                  <a:srgbClr val="898989"/>
                </a:solidFill>
              </a:rPr>
              <a:pPr eaLnBrk="1" hangingPunct="1"/>
              <a:t>55</a:t>
            </a:fld>
            <a:endParaRPr lang="en-US" altLang="en-US">
              <a:solidFill>
                <a:srgbClr val="898989"/>
              </a:solidFill>
            </a:endParaRPr>
          </a:p>
        </p:txBody>
      </p:sp>
      <p:pic>
        <p:nvPicPr>
          <p:cNvPr id="70663" name="Picture 6">
            <a:extLst>
              <a:ext uri="{FF2B5EF4-FFF2-40B4-BE49-F238E27FC236}">
                <a16:creationId xmlns:a16="http://schemas.microsoft.com/office/drawing/2014/main" id="{23FDF288-4910-F8B7-8DDA-7F77D8AA10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81275"/>
            <a:ext cx="640080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7">
            <a:extLst>
              <a:ext uri="{FF2B5EF4-FFF2-40B4-BE49-F238E27FC236}">
                <a16:creationId xmlns:a16="http://schemas.microsoft.com/office/drawing/2014/main" id="{20ABC6C5-1883-471A-49DC-6A35A26C8708}"/>
              </a:ext>
            </a:extLst>
          </p:cNvPr>
          <p:cNvSpPr>
            <a:spLocks noChangeArrowheads="1"/>
          </p:cNvSpPr>
          <p:nvPr/>
        </p:nvSpPr>
        <p:spPr bwMode="auto">
          <a:xfrm>
            <a:off x="5899150" y="6107113"/>
            <a:ext cx="3243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t>Source: Head First Agile by Jennifer Greene; Andrew Stellman,</a:t>
            </a:r>
          </a:p>
          <a:p>
            <a:pPr eaLnBrk="1" hangingPunct="1">
              <a:spcBef>
                <a:spcPct val="0"/>
              </a:spcBef>
              <a:buFontTx/>
              <a:buNone/>
            </a:pPr>
            <a:r>
              <a:rPr lang="en-US" altLang="en-US" sz="800"/>
              <a:t>Published by O'Reilly Media, Inc., 2017</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Content Placeholder 7">
            <a:extLst>
              <a:ext uri="{FF2B5EF4-FFF2-40B4-BE49-F238E27FC236}">
                <a16:creationId xmlns:a16="http://schemas.microsoft.com/office/drawing/2014/main" id="{CF3E9567-957B-1E67-2B1D-D238ACF39E6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676400"/>
            <a:ext cx="7772400" cy="4664075"/>
          </a:xfrm>
        </p:spPr>
      </p:pic>
      <p:sp>
        <p:nvSpPr>
          <p:cNvPr id="3" name="Content Placeholder 2">
            <a:extLst>
              <a:ext uri="{FF2B5EF4-FFF2-40B4-BE49-F238E27FC236}">
                <a16:creationId xmlns:a16="http://schemas.microsoft.com/office/drawing/2014/main" id="{24D042CD-FF6F-4D02-C762-AD0BDD2DA4DF}"/>
              </a:ext>
            </a:extLst>
          </p:cNvPr>
          <p:cNvSpPr>
            <a:spLocks noGrp="1"/>
          </p:cNvSpPr>
          <p:nvPr>
            <p:ph sz="quarter" idx="10"/>
          </p:nvPr>
        </p:nvSpPr>
        <p:spPr/>
        <p:txBody>
          <a:bodyPr/>
          <a:lstStyle/>
          <a:p>
            <a:pPr>
              <a:defRPr/>
            </a:pPr>
            <a:r>
              <a:rPr lang="en-US" dirty="0"/>
              <a:t>Cumulative flow diagram (Example-2)</a:t>
            </a:r>
          </a:p>
        </p:txBody>
      </p:sp>
      <p:sp>
        <p:nvSpPr>
          <p:cNvPr id="4" name="Date Placeholder 3">
            <a:extLst>
              <a:ext uri="{FF2B5EF4-FFF2-40B4-BE49-F238E27FC236}">
                <a16:creationId xmlns:a16="http://schemas.microsoft.com/office/drawing/2014/main" id="{660C6637-1BA3-8CC7-987F-13E054367D5B}"/>
              </a:ext>
            </a:extLst>
          </p:cNvPr>
          <p:cNvSpPr>
            <a:spLocks noGrp="1"/>
          </p:cNvSpPr>
          <p:nvPr>
            <p:ph type="dt" sz="quarter" idx="11"/>
          </p:nvPr>
        </p:nvSpPr>
        <p:spPr/>
        <p:txBody>
          <a:bodyPr/>
          <a:lstStyle/>
          <a:p>
            <a:pPr>
              <a:defRPr/>
            </a:pPr>
            <a:fld id="{7C4C3C79-C024-4F10-A1CF-BFC90BFC7B1D}" type="datetime1">
              <a:rPr lang="en-US"/>
              <a:pPr>
                <a:defRPr/>
              </a:pPr>
              <a:t>8/31/24</a:t>
            </a:fld>
            <a:endParaRPr lang="en-US" dirty="0"/>
          </a:p>
        </p:txBody>
      </p:sp>
      <p:sp>
        <p:nvSpPr>
          <p:cNvPr id="5" name="Footer Placeholder 4">
            <a:extLst>
              <a:ext uri="{FF2B5EF4-FFF2-40B4-BE49-F238E27FC236}">
                <a16:creationId xmlns:a16="http://schemas.microsoft.com/office/drawing/2014/main" id="{6F6236BB-D4F2-50BE-1AE8-62CEACC9E9B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1271F6ED-1388-4BC6-1D78-C0A25486FAC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C6C42B-9EBC-8A45-AFBD-A5899E32C152}" type="slidenum">
              <a:rPr lang="en-US" altLang="en-US">
                <a:solidFill>
                  <a:srgbClr val="898989"/>
                </a:solidFill>
              </a:rPr>
              <a:pPr eaLnBrk="1" hangingPunct="1"/>
              <a:t>56</a:t>
            </a:fld>
            <a:endParaRPr lang="en-US" altLang="en-US">
              <a:solidFill>
                <a:srgbClr val="898989"/>
              </a:solidFill>
            </a:endParaRPr>
          </a:p>
        </p:txBody>
      </p:sp>
      <p:sp>
        <p:nvSpPr>
          <p:cNvPr id="71687" name="Rectangle 8">
            <a:extLst>
              <a:ext uri="{FF2B5EF4-FFF2-40B4-BE49-F238E27FC236}">
                <a16:creationId xmlns:a16="http://schemas.microsoft.com/office/drawing/2014/main" id="{BD905B2E-B470-41B3-E63B-CB660506A55C}"/>
              </a:ext>
            </a:extLst>
          </p:cNvPr>
          <p:cNvSpPr>
            <a:spLocks noChangeArrowheads="1"/>
          </p:cNvSpPr>
          <p:nvPr/>
        </p:nvSpPr>
        <p:spPr bwMode="auto">
          <a:xfrm>
            <a:off x="4419600" y="61277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Agile Foundations - Principles, practices and frameworks, by Peter Measey</a:t>
            </a:r>
          </a:p>
          <a:p>
            <a:pPr eaLnBrk="1" hangingPunct="1">
              <a:spcBef>
                <a:spcPct val="0"/>
              </a:spcBef>
              <a:buFontTx/>
              <a:buNone/>
            </a:pPr>
            <a:r>
              <a:rPr lang="en-US" altLang="en-US" sz="900"/>
              <a:t>Published by BCS Learning &amp; Development Limited, 2015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90B89-ED99-C043-A4A5-2C74EE325526}"/>
              </a:ext>
            </a:extLst>
          </p:cNvPr>
          <p:cNvSpPr>
            <a:spLocks noGrp="1"/>
          </p:cNvSpPr>
          <p:nvPr>
            <p:ph sz="quarter" idx="10"/>
          </p:nvPr>
        </p:nvSpPr>
        <p:spPr/>
        <p:txBody>
          <a:bodyPr/>
          <a:lstStyle/>
          <a:p>
            <a:pPr>
              <a:buFont typeface="Arial" charset="0"/>
              <a:buNone/>
              <a:defRPr/>
            </a:pPr>
            <a:r>
              <a:rPr lang="en-US" dirty="0"/>
              <a:t>Cumulative flow diagram (Example-3)</a:t>
            </a:r>
          </a:p>
        </p:txBody>
      </p:sp>
      <p:sp>
        <p:nvSpPr>
          <p:cNvPr id="4" name="Date Placeholder 3">
            <a:extLst>
              <a:ext uri="{FF2B5EF4-FFF2-40B4-BE49-F238E27FC236}">
                <a16:creationId xmlns:a16="http://schemas.microsoft.com/office/drawing/2014/main" id="{2A5D12DF-895A-2F8D-3519-0B7D5E76E1C9}"/>
              </a:ext>
            </a:extLst>
          </p:cNvPr>
          <p:cNvSpPr>
            <a:spLocks noGrp="1"/>
          </p:cNvSpPr>
          <p:nvPr>
            <p:ph type="dt" sz="quarter" idx="11"/>
          </p:nvPr>
        </p:nvSpPr>
        <p:spPr/>
        <p:txBody>
          <a:bodyPr/>
          <a:lstStyle/>
          <a:p>
            <a:pPr>
              <a:defRPr/>
            </a:pPr>
            <a:fld id="{4DE23D53-DC3A-4E4A-B0B6-33408E46C523}" type="datetime1">
              <a:rPr lang="en-US"/>
              <a:pPr>
                <a:defRPr/>
              </a:pPr>
              <a:t>8/31/24</a:t>
            </a:fld>
            <a:endParaRPr lang="en-US" dirty="0"/>
          </a:p>
        </p:txBody>
      </p:sp>
      <p:sp>
        <p:nvSpPr>
          <p:cNvPr id="5" name="Footer Placeholder 4">
            <a:extLst>
              <a:ext uri="{FF2B5EF4-FFF2-40B4-BE49-F238E27FC236}">
                <a16:creationId xmlns:a16="http://schemas.microsoft.com/office/drawing/2014/main" id="{AF5617B2-3211-E713-DA71-A4BA59DB85C5}"/>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846869EF-4E95-FC06-C6C6-6D4AA113D4F1}"/>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2E6C0A-3791-C44B-BCEE-5E3705F750CE}" type="slidenum">
              <a:rPr lang="en-US" altLang="en-US">
                <a:solidFill>
                  <a:srgbClr val="898989"/>
                </a:solidFill>
              </a:rPr>
              <a:pPr eaLnBrk="1" hangingPunct="1"/>
              <a:t>57</a:t>
            </a:fld>
            <a:endParaRPr lang="en-US" altLang="en-US">
              <a:solidFill>
                <a:srgbClr val="898989"/>
              </a:solidFill>
            </a:endParaRPr>
          </a:p>
        </p:txBody>
      </p:sp>
      <p:pic>
        <p:nvPicPr>
          <p:cNvPr id="72710" name="Content Placeholder 8">
            <a:extLst>
              <a:ext uri="{FF2B5EF4-FFF2-40B4-BE49-F238E27FC236}">
                <a16:creationId xmlns:a16="http://schemas.microsoft.com/office/drawing/2014/main" id="{1EB1F21B-FB79-FFD9-8E64-FF2664A391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381125"/>
            <a:ext cx="7162800" cy="5075238"/>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3598D-1B34-E016-6F2E-E91E6DE39114}"/>
              </a:ext>
            </a:extLst>
          </p:cNvPr>
          <p:cNvSpPr>
            <a:spLocks noGrp="1"/>
          </p:cNvSpPr>
          <p:nvPr>
            <p:ph idx="1"/>
          </p:nvPr>
        </p:nvSpPr>
        <p:spPr/>
        <p:txBody>
          <a:bodyPr/>
          <a:lstStyle/>
          <a:p>
            <a:r>
              <a:rPr lang="en-US" dirty="0"/>
              <a:t>S3</a:t>
            </a:r>
          </a:p>
        </p:txBody>
      </p:sp>
      <p:sp>
        <p:nvSpPr>
          <p:cNvPr id="3" name="Content Placeholder 2">
            <a:extLst>
              <a:ext uri="{FF2B5EF4-FFF2-40B4-BE49-F238E27FC236}">
                <a16:creationId xmlns:a16="http://schemas.microsoft.com/office/drawing/2014/main" id="{14044C55-2D79-EEA4-2967-4CB7F4BD8F60}"/>
              </a:ext>
            </a:extLst>
          </p:cNvPr>
          <p:cNvSpPr>
            <a:spLocks noGrp="1"/>
          </p:cNvSpPr>
          <p:nvPr>
            <p:ph sz="quarter" idx="10"/>
          </p:nvPr>
        </p:nvSpPr>
        <p:spPr/>
        <p:txBody>
          <a:bodyPr/>
          <a:lstStyle/>
          <a:p>
            <a:r>
              <a:rPr lang="en-US" dirty="0"/>
              <a:t>Quiz </a:t>
            </a:r>
          </a:p>
        </p:txBody>
      </p:sp>
      <p:sp>
        <p:nvSpPr>
          <p:cNvPr id="4" name="Date Placeholder 3">
            <a:extLst>
              <a:ext uri="{FF2B5EF4-FFF2-40B4-BE49-F238E27FC236}">
                <a16:creationId xmlns:a16="http://schemas.microsoft.com/office/drawing/2014/main" id="{F7C7246C-7B78-76ED-A5BC-49AD094A6D4B}"/>
              </a:ext>
            </a:extLst>
          </p:cNvPr>
          <p:cNvSpPr>
            <a:spLocks noGrp="1"/>
          </p:cNvSpPr>
          <p:nvPr>
            <p:ph type="dt" sz="half" idx="11"/>
          </p:nvPr>
        </p:nvSpPr>
        <p:spPr/>
        <p:txBody>
          <a:bodyPr/>
          <a:lstStyle/>
          <a:p>
            <a:pPr>
              <a:defRPr/>
            </a:pPr>
            <a:fld id="{05670331-25F9-A940-A431-1C3E055398BF}" type="datetime1">
              <a:rPr lang="en-US" smtClean="0"/>
              <a:pPr>
                <a:defRPr/>
              </a:pPr>
              <a:t>8/31/24</a:t>
            </a:fld>
            <a:endParaRPr lang="en-US" dirty="0"/>
          </a:p>
        </p:txBody>
      </p:sp>
      <p:sp>
        <p:nvSpPr>
          <p:cNvPr id="5" name="Footer Placeholder 4">
            <a:extLst>
              <a:ext uri="{FF2B5EF4-FFF2-40B4-BE49-F238E27FC236}">
                <a16:creationId xmlns:a16="http://schemas.microsoft.com/office/drawing/2014/main" id="{D13BBC7E-2E49-E1C0-5A3B-58941A392969}"/>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231D7B7D-D006-27E2-68AE-C62B3FA4FF6B}"/>
              </a:ext>
            </a:extLst>
          </p:cNvPr>
          <p:cNvSpPr>
            <a:spLocks noGrp="1"/>
          </p:cNvSpPr>
          <p:nvPr>
            <p:ph type="sldNum" sz="quarter" idx="13"/>
          </p:nvPr>
        </p:nvSpPr>
        <p:spPr/>
        <p:txBody>
          <a:bodyPr/>
          <a:lstStyle/>
          <a:p>
            <a:fld id="{FBBE45C6-79A4-A04F-A617-68BF6406C136}" type="slidenum">
              <a:rPr lang="en-US" altLang="en-US" smtClean="0"/>
              <a:pPr/>
              <a:t>58</a:t>
            </a:fld>
            <a:endParaRPr lang="en-US" altLang="en-US"/>
          </a:p>
        </p:txBody>
      </p:sp>
    </p:spTree>
    <p:extLst>
      <p:ext uri="{BB962C8B-B14F-4D97-AF65-F5344CB8AC3E}">
        <p14:creationId xmlns:p14="http://schemas.microsoft.com/office/powerpoint/2010/main" val="425759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C254C-5A05-42CC-6D20-D9AD49E2075E}"/>
              </a:ext>
            </a:extLst>
          </p:cNvPr>
          <p:cNvSpPr>
            <a:spLocks noGrp="1"/>
          </p:cNvSpPr>
          <p:nvPr>
            <p:ph sz="quarter" idx="10"/>
          </p:nvPr>
        </p:nvSpPr>
        <p:spPr/>
        <p:txBody>
          <a:bodyPr/>
          <a:lstStyle/>
          <a:p>
            <a:pPr algn="ctr">
              <a:defRPr/>
            </a:pPr>
            <a:r>
              <a:rPr lang="en-US" dirty="0"/>
              <a:t>Thank you</a:t>
            </a:r>
          </a:p>
        </p:txBody>
      </p:sp>
      <p:sp>
        <p:nvSpPr>
          <p:cNvPr id="3" name="Date Placeholder 2">
            <a:extLst>
              <a:ext uri="{FF2B5EF4-FFF2-40B4-BE49-F238E27FC236}">
                <a16:creationId xmlns:a16="http://schemas.microsoft.com/office/drawing/2014/main" id="{A9212C7A-53CB-C889-D085-155E296717C9}"/>
              </a:ext>
            </a:extLst>
          </p:cNvPr>
          <p:cNvSpPr>
            <a:spLocks noGrp="1"/>
          </p:cNvSpPr>
          <p:nvPr>
            <p:ph type="dt" sz="quarter" idx="11"/>
          </p:nvPr>
        </p:nvSpPr>
        <p:spPr/>
        <p:txBody>
          <a:bodyPr/>
          <a:lstStyle/>
          <a:p>
            <a:pPr>
              <a:defRPr/>
            </a:pPr>
            <a:fld id="{0D1AE42C-469C-45C0-AB58-5EF3F9F0CB0B}" type="datetime1">
              <a:rPr lang="en-US"/>
              <a:pPr>
                <a:defRPr/>
              </a:pPr>
              <a:t>8/31/24</a:t>
            </a:fld>
            <a:endParaRPr lang="en-US" dirty="0"/>
          </a:p>
        </p:txBody>
      </p:sp>
      <p:sp>
        <p:nvSpPr>
          <p:cNvPr id="4" name="Footer Placeholder 3">
            <a:extLst>
              <a:ext uri="{FF2B5EF4-FFF2-40B4-BE49-F238E27FC236}">
                <a16:creationId xmlns:a16="http://schemas.microsoft.com/office/drawing/2014/main" id="{1239092C-B24B-60FC-A0F4-A4D399DA4BD2}"/>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967F912F-9108-E926-5EF3-BDC3D9B88FAF}"/>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F5CFBF-CC7B-EA49-869E-6A844DB17878}" type="slidenum">
              <a:rPr lang="en-US" altLang="en-US">
                <a:solidFill>
                  <a:srgbClr val="898989"/>
                </a:solidFill>
              </a:rPr>
              <a:pPr eaLnBrk="1" hangingPunct="1"/>
              <a:t>59</a:t>
            </a:fld>
            <a:endParaRPr lang="en-US" altLang="en-US">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18B3B0-6DA9-1D32-CFE1-80B8171E2F12}"/>
              </a:ext>
            </a:extLst>
          </p:cNvPr>
          <p:cNvSpPr>
            <a:spLocks noGrp="1"/>
          </p:cNvSpPr>
          <p:nvPr>
            <p:ph sz="quarter" idx="10"/>
          </p:nvPr>
        </p:nvSpPr>
        <p:spPr/>
        <p:txBody>
          <a:bodyPr/>
          <a:lstStyle/>
          <a:p>
            <a:pPr>
              <a:defRPr/>
            </a:pPr>
            <a:r>
              <a:rPr lang="en-US" dirty="0"/>
              <a:t>Scrum</a:t>
            </a:r>
          </a:p>
        </p:txBody>
      </p:sp>
      <p:sp>
        <p:nvSpPr>
          <p:cNvPr id="3" name="Date Placeholder 2">
            <a:extLst>
              <a:ext uri="{FF2B5EF4-FFF2-40B4-BE49-F238E27FC236}">
                <a16:creationId xmlns:a16="http://schemas.microsoft.com/office/drawing/2014/main" id="{9CC48897-B4D8-0829-E07B-754A4943D511}"/>
              </a:ext>
            </a:extLst>
          </p:cNvPr>
          <p:cNvSpPr>
            <a:spLocks noGrp="1"/>
          </p:cNvSpPr>
          <p:nvPr>
            <p:ph type="dt" sz="quarter" idx="11"/>
          </p:nvPr>
        </p:nvSpPr>
        <p:spPr/>
        <p:txBody>
          <a:bodyPr/>
          <a:lstStyle/>
          <a:p>
            <a:pPr>
              <a:defRPr/>
            </a:pPr>
            <a:fld id="{A1D19F7C-1D8A-4CD1-9729-CC019EB03AC8}" type="datetime1">
              <a:rPr lang="en-US"/>
              <a:pPr>
                <a:defRPr/>
              </a:pPr>
              <a:t>8/31/24</a:t>
            </a:fld>
            <a:endParaRPr lang="en-US" dirty="0"/>
          </a:p>
        </p:txBody>
      </p:sp>
      <p:sp>
        <p:nvSpPr>
          <p:cNvPr id="4" name="Footer Placeholder 3">
            <a:extLst>
              <a:ext uri="{FF2B5EF4-FFF2-40B4-BE49-F238E27FC236}">
                <a16:creationId xmlns:a16="http://schemas.microsoft.com/office/drawing/2014/main" id="{907E776F-BB40-8718-E7F5-B903371DE30C}"/>
              </a:ext>
            </a:extLst>
          </p:cNvPr>
          <p:cNvSpPr>
            <a:spLocks noGrp="1"/>
          </p:cNvSpPr>
          <p:nvPr>
            <p:ph type="ftr" sz="quarter" idx="12"/>
          </p:nvPr>
        </p:nvSpPr>
        <p:spPr/>
        <p:txBody>
          <a:bodyPr/>
          <a:lstStyle/>
          <a:p>
            <a:pPr>
              <a:defRPr/>
            </a:pPr>
            <a:r>
              <a:rPr lang="it-IT"/>
              <a:t>SE ZG 544 - Agile Software Process</a:t>
            </a:r>
            <a:endParaRPr lang="en-US" dirty="0"/>
          </a:p>
        </p:txBody>
      </p:sp>
      <p:sp>
        <p:nvSpPr>
          <p:cNvPr id="5" name="Slide Number Placeholder 4">
            <a:extLst>
              <a:ext uri="{FF2B5EF4-FFF2-40B4-BE49-F238E27FC236}">
                <a16:creationId xmlns:a16="http://schemas.microsoft.com/office/drawing/2014/main" id="{E39B6BA7-D0F9-0C9D-7AFB-F18FBCACEE9A}"/>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C91D48-E5BF-1F40-9AD9-4CEBAF935E5E}" type="slidenum">
              <a:rPr lang="en-US" altLang="en-US">
                <a:solidFill>
                  <a:srgbClr val="898989"/>
                </a:solidFill>
              </a:rPr>
              <a:pPr eaLnBrk="1" hangingPunct="1"/>
              <a:t>6</a:t>
            </a:fld>
            <a:endParaRPr lang="en-US" altLang="en-US">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4A52E-6C3D-8503-5D58-E1CC815B880D}"/>
              </a:ext>
            </a:extLst>
          </p:cNvPr>
          <p:cNvSpPr>
            <a:spLocks noGrp="1"/>
          </p:cNvSpPr>
          <p:nvPr>
            <p:ph idx="1"/>
          </p:nvPr>
        </p:nvSpPr>
        <p:spPr>
          <a:xfrm>
            <a:off x="304800" y="1447800"/>
            <a:ext cx="8229600" cy="5029200"/>
          </a:xfrm>
        </p:spPr>
        <p:txBody>
          <a:bodyPr/>
          <a:lstStyle/>
          <a:p>
            <a:pPr>
              <a:buFont typeface="Arial" pitchFamily="34" charset="0"/>
              <a:buChar char="•"/>
              <a:defRPr/>
            </a:pPr>
            <a:r>
              <a:rPr lang="en-US" dirty="0"/>
              <a:t>History and Origins</a:t>
            </a:r>
          </a:p>
          <a:p>
            <a:pPr>
              <a:buFont typeface="Arial" pitchFamily="34" charset="0"/>
              <a:buChar char="•"/>
              <a:defRPr/>
            </a:pPr>
            <a:r>
              <a:rPr lang="en-US" dirty="0"/>
              <a:t>Scrum is a </a:t>
            </a:r>
            <a:r>
              <a:rPr lang="en-US" b="1" dirty="0"/>
              <a:t>single-team process </a:t>
            </a:r>
            <a:r>
              <a:rPr lang="en-US" b="1" u="sng" dirty="0"/>
              <a:t>framework </a:t>
            </a:r>
            <a:r>
              <a:rPr lang="en-US" dirty="0"/>
              <a:t>used to manage product development.</a:t>
            </a:r>
          </a:p>
          <a:p>
            <a:pPr>
              <a:buFont typeface="Arial" pitchFamily="34" charset="0"/>
              <a:buChar char="•"/>
              <a:defRPr/>
            </a:pPr>
            <a:r>
              <a:rPr lang="en-US" dirty="0"/>
              <a:t>Empirical process framework</a:t>
            </a:r>
          </a:p>
          <a:p>
            <a:pPr lvl="1">
              <a:buFont typeface="Arial" pitchFamily="34" charset="0"/>
              <a:buChar char="•"/>
              <a:defRPr/>
            </a:pPr>
            <a:r>
              <a:rPr lang="en-US" b="1" dirty="0"/>
              <a:t>Empirical method </a:t>
            </a:r>
            <a:r>
              <a:rPr lang="en-US" dirty="0"/>
              <a:t>: A process how you think something works, test it out, reflect on the experience, and make the proper adjustments</a:t>
            </a:r>
          </a:p>
          <a:p>
            <a:pPr lvl="1">
              <a:buFont typeface="Arial" pitchFamily="34" charset="0"/>
              <a:buChar char="•"/>
              <a:defRPr/>
            </a:pPr>
            <a:r>
              <a:rPr lang="en-US" b="1" dirty="0"/>
              <a:t>Inspection, Adaption, Transparency</a:t>
            </a:r>
          </a:p>
          <a:p>
            <a:pPr lvl="1">
              <a:buFont typeface="Arial" pitchFamily="34" charset="0"/>
              <a:buChar char="•"/>
              <a:defRPr/>
            </a:pPr>
            <a:r>
              <a:rPr lang="en-US" dirty="0"/>
              <a:t>Based on adaptive life cycle method (Iterative and Incremental)</a:t>
            </a:r>
          </a:p>
          <a:p>
            <a:pPr>
              <a:buFont typeface="Arial" pitchFamily="34" charset="0"/>
              <a:buChar char="•"/>
              <a:defRPr/>
            </a:pPr>
            <a:r>
              <a:rPr lang="en-US" dirty="0"/>
              <a:t>Scrum is the most common approach to agile for good reasons: </a:t>
            </a:r>
          </a:p>
          <a:p>
            <a:pPr lvl="1">
              <a:buFont typeface="Arial" pitchFamily="34" charset="0"/>
              <a:buChar char="•"/>
              <a:defRPr/>
            </a:pPr>
            <a:r>
              <a:rPr lang="en-US" dirty="0"/>
              <a:t>The </a:t>
            </a:r>
            <a:r>
              <a:rPr lang="en-US" b="1" dirty="0"/>
              <a:t>rules of Scrum</a:t>
            </a:r>
            <a:r>
              <a:rPr lang="en-US" dirty="0"/>
              <a:t> are straightforward and easy to learn and teams all around the world have been able to adopt them and improve their ability to deliver projects.</a:t>
            </a:r>
          </a:p>
          <a:p>
            <a:pPr lvl="1">
              <a:buFont typeface="Arial" pitchFamily="34" charset="0"/>
              <a:buChar char="•"/>
              <a:defRPr/>
            </a:pPr>
            <a:r>
              <a:rPr lang="en-US" b="1" dirty="0"/>
              <a:t>Using Scrum effectively is not so simple</a:t>
            </a:r>
          </a:p>
          <a:p>
            <a:pPr marL="457200" lvl="1" indent="0">
              <a:buFont typeface="Arial" pitchFamily="34" charset="0"/>
              <a:buNone/>
              <a:defRPr/>
            </a:pPr>
            <a:r>
              <a:rPr lang="en-US" dirty="0"/>
              <a:t> </a:t>
            </a:r>
          </a:p>
          <a:p>
            <a:pPr lvl="1">
              <a:buFont typeface="Arial" pitchFamily="34" charset="0"/>
              <a:buChar char="•"/>
              <a:defRPr/>
            </a:pPr>
            <a:endParaRPr lang="en-US" dirty="0"/>
          </a:p>
          <a:p>
            <a:pPr>
              <a:buFont typeface="Arial" pitchFamily="34" charset="0"/>
              <a:buChar char="•"/>
              <a:defRPr/>
            </a:pPr>
            <a:endParaRPr lang="en-US" dirty="0"/>
          </a:p>
        </p:txBody>
      </p:sp>
      <p:sp>
        <p:nvSpPr>
          <p:cNvPr id="3" name="Content Placeholder 2">
            <a:extLst>
              <a:ext uri="{FF2B5EF4-FFF2-40B4-BE49-F238E27FC236}">
                <a16:creationId xmlns:a16="http://schemas.microsoft.com/office/drawing/2014/main" id="{B89BE6C9-99D0-55FD-BBE5-E0F3D16E5002}"/>
              </a:ext>
            </a:extLst>
          </p:cNvPr>
          <p:cNvSpPr>
            <a:spLocks noGrp="1"/>
          </p:cNvSpPr>
          <p:nvPr>
            <p:ph sz="quarter" idx="10"/>
          </p:nvPr>
        </p:nvSpPr>
        <p:spPr/>
        <p:txBody>
          <a:bodyPr/>
          <a:lstStyle/>
          <a:p>
            <a:pPr>
              <a:defRPr/>
            </a:pPr>
            <a:r>
              <a:rPr lang="en-US" dirty="0"/>
              <a:t>Scrum</a:t>
            </a:r>
          </a:p>
        </p:txBody>
      </p:sp>
      <p:sp>
        <p:nvSpPr>
          <p:cNvPr id="4" name="Date Placeholder 3">
            <a:extLst>
              <a:ext uri="{FF2B5EF4-FFF2-40B4-BE49-F238E27FC236}">
                <a16:creationId xmlns:a16="http://schemas.microsoft.com/office/drawing/2014/main" id="{05224700-78E2-B738-75A8-FE56C63C5069}"/>
              </a:ext>
            </a:extLst>
          </p:cNvPr>
          <p:cNvSpPr>
            <a:spLocks noGrp="1"/>
          </p:cNvSpPr>
          <p:nvPr>
            <p:ph type="dt" sz="quarter" idx="11"/>
          </p:nvPr>
        </p:nvSpPr>
        <p:spPr/>
        <p:txBody>
          <a:bodyPr/>
          <a:lstStyle/>
          <a:p>
            <a:pPr>
              <a:defRPr/>
            </a:pPr>
            <a:fld id="{0168B705-4B07-45ED-9C9C-F2442B75D6EC}" type="datetime1">
              <a:rPr lang="en-US"/>
              <a:pPr>
                <a:defRPr/>
              </a:pPr>
              <a:t>8/31/24</a:t>
            </a:fld>
            <a:endParaRPr lang="en-US" dirty="0"/>
          </a:p>
        </p:txBody>
      </p:sp>
      <p:sp>
        <p:nvSpPr>
          <p:cNvPr id="5" name="Footer Placeholder 4">
            <a:extLst>
              <a:ext uri="{FF2B5EF4-FFF2-40B4-BE49-F238E27FC236}">
                <a16:creationId xmlns:a16="http://schemas.microsoft.com/office/drawing/2014/main" id="{F8963BDC-953F-63E1-E17C-DA60C1514146}"/>
              </a:ext>
            </a:extLst>
          </p:cNvPr>
          <p:cNvSpPr>
            <a:spLocks noGrp="1"/>
          </p:cNvSpPr>
          <p:nvPr>
            <p:ph type="ftr" sz="quarter" idx="12"/>
          </p:nvPr>
        </p:nvSpPr>
        <p:spPr/>
        <p:txBody>
          <a:bodyPr/>
          <a:lstStyle/>
          <a:p>
            <a:pPr>
              <a:defRPr/>
            </a:pPr>
            <a:r>
              <a:rPr lang="it-IT" dirty="0"/>
              <a:t>SE ZG 544 - Agile Software Process</a:t>
            </a:r>
            <a:endParaRPr lang="en-US" dirty="0"/>
          </a:p>
        </p:txBody>
      </p:sp>
      <p:sp>
        <p:nvSpPr>
          <p:cNvPr id="6" name="Slide Number Placeholder 5">
            <a:extLst>
              <a:ext uri="{FF2B5EF4-FFF2-40B4-BE49-F238E27FC236}">
                <a16:creationId xmlns:a16="http://schemas.microsoft.com/office/drawing/2014/main" id="{C40E3271-58D6-7B21-DB25-0FBEB4D10A14}"/>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7EB89-FABD-614B-BCBE-3C881DCFF236}" type="slidenum">
              <a:rPr lang="en-US" altLang="en-US">
                <a:solidFill>
                  <a:srgbClr val="898989"/>
                </a:solidFill>
              </a:rPr>
              <a:pPr eaLnBrk="1" hangingPunct="1"/>
              <a:t>7</a:t>
            </a:fld>
            <a:endParaRPr lang="en-US" altLang="en-US">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6">
            <a:extLst>
              <a:ext uri="{FF2B5EF4-FFF2-40B4-BE49-F238E27FC236}">
                <a16:creationId xmlns:a16="http://schemas.microsoft.com/office/drawing/2014/main" id="{F3EFE926-6C54-595E-452D-B3083222E4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593850"/>
            <a:ext cx="7100888" cy="3816350"/>
          </a:xfrm>
        </p:spPr>
      </p:pic>
      <p:sp>
        <p:nvSpPr>
          <p:cNvPr id="3" name="Content Placeholder 2">
            <a:extLst>
              <a:ext uri="{FF2B5EF4-FFF2-40B4-BE49-F238E27FC236}">
                <a16:creationId xmlns:a16="http://schemas.microsoft.com/office/drawing/2014/main" id="{CEA401B7-256A-E1C8-CE7A-B295EE56717E}"/>
              </a:ext>
            </a:extLst>
          </p:cNvPr>
          <p:cNvSpPr>
            <a:spLocks noGrp="1"/>
          </p:cNvSpPr>
          <p:nvPr>
            <p:ph sz="quarter" idx="10"/>
          </p:nvPr>
        </p:nvSpPr>
        <p:spPr/>
        <p:txBody>
          <a:bodyPr/>
          <a:lstStyle/>
          <a:p>
            <a:pPr>
              <a:defRPr/>
            </a:pPr>
            <a:r>
              <a:rPr lang="en-US" dirty="0"/>
              <a:t>Scrum Life Cycle Process</a:t>
            </a:r>
          </a:p>
        </p:txBody>
      </p:sp>
      <p:sp>
        <p:nvSpPr>
          <p:cNvPr id="4" name="Date Placeholder 3">
            <a:extLst>
              <a:ext uri="{FF2B5EF4-FFF2-40B4-BE49-F238E27FC236}">
                <a16:creationId xmlns:a16="http://schemas.microsoft.com/office/drawing/2014/main" id="{05CB0B26-5BB1-B044-5E09-41669FF3D49D}"/>
              </a:ext>
            </a:extLst>
          </p:cNvPr>
          <p:cNvSpPr>
            <a:spLocks noGrp="1"/>
          </p:cNvSpPr>
          <p:nvPr>
            <p:ph type="dt" sz="quarter" idx="11"/>
          </p:nvPr>
        </p:nvSpPr>
        <p:spPr/>
        <p:txBody>
          <a:bodyPr/>
          <a:lstStyle/>
          <a:p>
            <a:pPr>
              <a:defRPr/>
            </a:pPr>
            <a:fld id="{18F9E3D5-0EA6-46E5-A442-A0D8EEF649FA}" type="datetime1">
              <a:rPr lang="en-US"/>
              <a:pPr>
                <a:defRPr/>
              </a:pPr>
              <a:t>8/31/24</a:t>
            </a:fld>
            <a:endParaRPr lang="en-US" dirty="0"/>
          </a:p>
        </p:txBody>
      </p:sp>
      <p:sp>
        <p:nvSpPr>
          <p:cNvPr id="5" name="Footer Placeholder 4">
            <a:extLst>
              <a:ext uri="{FF2B5EF4-FFF2-40B4-BE49-F238E27FC236}">
                <a16:creationId xmlns:a16="http://schemas.microsoft.com/office/drawing/2014/main" id="{199952E3-6EF4-178F-A6D7-9E3D65113BB3}"/>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3F990D41-C629-9533-C8CE-7E2E09F778D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44D54D-7697-A843-88ED-809996677796}" type="slidenum">
              <a:rPr lang="en-US" altLang="en-US">
                <a:solidFill>
                  <a:srgbClr val="898989"/>
                </a:solidFill>
              </a:rPr>
              <a:pPr eaLnBrk="1" hangingPunct="1"/>
              <a:t>8</a:t>
            </a:fld>
            <a:endParaRPr lang="en-US" altLang="en-US">
              <a:solidFill>
                <a:srgbClr val="898989"/>
              </a:solidFill>
            </a:endParaRPr>
          </a:p>
        </p:txBody>
      </p:sp>
      <p:sp>
        <p:nvSpPr>
          <p:cNvPr id="24583" name="Rectangle 7">
            <a:extLst>
              <a:ext uri="{FF2B5EF4-FFF2-40B4-BE49-F238E27FC236}">
                <a16:creationId xmlns:a16="http://schemas.microsoft.com/office/drawing/2014/main" id="{00F66A54-68DA-8243-273E-8946F0E38657}"/>
              </a:ext>
            </a:extLst>
          </p:cNvPr>
          <p:cNvSpPr>
            <a:spLocks noChangeArrowheads="1"/>
          </p:cNvSpPr>
          <p:nvPr/>
        </p:nvSpPr>
        <p:spPr bwMode="auto">
          <a:xfrm>
            <a:off x="4932363" y="5943600"/>
            <a:ext cx="40989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900"/>
              <a:t>Source: So, What's The Big Deal About Scrum?,by by André Akinyele,2019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6">
            <a:extLst>
              <a:ext uri="{FF2B5EF4-FFF2-40B4-BE49-F238E27FC236}">
                <a16:creationId xmlns:a16="http://schemas.microsoft.com/office/drawing/2014/main" id="{E7722385-E512-E5BE-884E-114F075B19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4775"/>
            <a:ext cx="6781800" cy="6372225"/>
          </a:xfrm>
        </p:spPr>
      </p:pic>
      <p:sp>
        <p:nvSpPr>
          <p:cNvPr id="4" name="Date Placeholder 3">
            <a:extLst>
              <a:ext uri="{FF2B5EF4-FFF2-40B4-BE49-F238E27FC236}">
                <a16:creationId xmlns:a16="http://schemas.microsoft.com/office/drawing/2014/main" id="{2EA80820-BD73-D5AF-5301-87D65C7AC941}"/>
              </a:ext>
            </a:extLst>
          </p:cNvPr>
          <p:cNvSpPr>
            <a:spLocks noGrp="1"/>
          </p:cNvSpPr>
          <p:nvPr>
            <p:ph type="dt" sz="quarter" idx="11"/>
          </p:nvPr>
        </p:nvSpPr>
        <p:spPr/>
        <p:txBody>
          <a:bodyPr/>
          <a:lstStyle/>
          <a:p>
            <a:pPr>
              <a:defRPr/>
            </a:pPr>
            <a:fld id="{A8AB0CFC-E9C8-42EB-8565-258850B57B80}" type="datetime1">
              <a:rPr lang="en-US"/>
              <a:pPr>
                <a:defRPr/>
              </a:pPr>
              <a:t>8/31/24</a:t>
            </a:fld>
            <a:endParaRPr lang="en-US" dirty="0"/>
          </a:p>
        </p:txBody>
      </p:sp>
      <p:sp>
        <p:nvSpPr>
          <p:cNvPr id="5" name="Footer Placeholder 4">
            <a:extLst>
              <a:ext uri="{FF2B5EF4-FFF2-40B4-BE49-F238E27FC236}">
                <a16:creationId xmlns:a16="http://schemas.microsoft.com/office/drawing/2014/main" id="{9DB519EB-1952-5EE0-6438-962A3FFB34F6}"/>
              </a:ext>
            </a:extLst>
          </p:cNvPr>
          <p:cNvSpPr>
            <a:spLocks noGrp="1"/>
          </p:cNvSpPr>
          <p:nvPr>
            <p:ph type="ftr" sz="quarter" idx="12"/>
          </p:nvPr>
        </p:nvSpPr>
        <p:spPr/>
        <p:txBody>
          <a:bodyPr/>
          <a:lstStyle/>
          <a:p>
            <a:pPr>
              <a:defRPr/>
            </a:pPr>
            <a:r>
              <a:rPr lang="it-IT"/>
              <a:t>SE ZG 544 - Agile Software Process</a:t>
            </a:r>
            <a:endParaRPr lang="en-US" dirty="0"/>
          </a:p>
        </p:txBody>
      </p:sp>
      <p:sp>
        <p:nvSpPr>
          <p:cNvPr id="6" name="Slide Number Placeholder 5">
            <a:extLst>
              <a:ext uri="{FF2B5EF4-FFF2-40B4-BE49-F238E27FC236}">
                <a16:creationId xmlns:a16="http://schemas.microsoft.com/office/drawing/2014/main" id="{B599B972-7880-6A52-96EF-AF24DCFDCE6D}"/>
              </a:ext>
            </a:extLst>
          </p:cNvPr>
          <p:cNvSpPr>
            <a:spLocks noGrp="1"/>
          </p:cNvSpPr>
          <p:nvPr>
            <p:ph type="sldNum" sz="quarter" idx="13"/>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C09541-38E4-7241-A5EF-4361095BA869}" type="slidenum">
              <a:rPr lang="en-US" altLang="en-US">
                <a:solidFill>
                  <a:srgbClr val="898989"/>
                </a:solidFill>
              </a:rPr>
              <a:pPr eaLnBrk="1" hangingPunct="1"/>
              <a:t>9</a:t>
            </a:fld>
            <a:endParaRPr lang="en-US" altLang="en-US">
              <a:solidFill>
                <a:srgbClr val="898989"/>
              </a:solidFill>
            </a:endParaRPr>
          </a:p>
        </p:txBody>
      </p:sp>
      <p:sp>
        <p:nvSpPr>
          <p:cNvPr id="25606" name="TextBox 7">
            <a:extLst>
              <a:ext uri="{FF2B5EF4-FFF2-40B4-BE49-F238E27FC236}">
                <a16:creationId xmlns:a16="http://schemas.microsoft.com/office/drawing/2014/main" id="{0CD4CB44-BD54-8B23-9532-D4FF7E7A18E3}"/>
              </a:ext>
            </a:extLst>
          </p:cNvPr>
          <p:cNvSpPr txBox="1">
            <a:spLocks noChangeArrowheads="1"/>
          </p:cNvSpPr>
          <p:nvPr/>
        </p:nvSpPr>
        <p:spPr bwMode="auto">
          <a:xfrm>
            <a:off x="5791200" y="754063"/>
            <a:ext cx="29924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a:t>Scrum Project Life cycle  </a:t>
            </a:r>
          </a:p>
        </p:txBody>
      </p:sp>
      <p:sp>
        <p:nvSpPr>
          <p:cNvPr id="9" name="Rectangle 8">
            <a:extLst>
              <a:ext uri="{FF2B5EF4-FFF2-40B4-BE49-F238E27FC236}">
                <a16:creationId xmlns:a16="http://schemas.microsoft.com/office/drawing/2014/main" id="{42019A43-B464-F479-2CD8-A36C00420DA9}"/>
              </a:ext>
            </a:extLst>
          </p:cNvPr>
          <p:cNvSpPr/>
          <p:nvPr/>
        </p:nvSpPr>
        <p:spPr>
          <a:xfrm>
            <a:off x="7239000" y="1219200"/>
            <a:ext cx="1649413" cy="1384300"/>
          </a:xfrm>
          <a:prstGeom prst="rect">
            <a:avLst/>
          </a:prstGeom>
          <a:ln>
            <a:solidFill>
              <a:schemeClr val="tx1"/>
            </a:solidFill>
          </a:ln>
        </p:spPr>
        <p:txBody>
          <a:bodyPr>
            <a:spAutoFit/>
          </a:bodyPr>
          <a:lstStyle/>
          <a:p>
            <a:pPr>
              <a:defRPr/>
            </a:pPr>
            <a:r>
              <a:rPr lang="en-US" sz="1050" b="1" dirty="0">
                <a:solidFill>
                  <a:srgbClr val="7030A0"/>
                </a:solidFill>
              </a:rPr>
              <a:t>The Scrum events:</a:t>
            </a:r>
          </a:p>
          <a:p>
            <a:pPr marL="285750" indent="-285750">
              <a:buFont typeface="+mj-lt"/>
              <a:buAutoNum type="arabicPeriod"/>
              <a:defRPr/>
            </a:pPr>
            <a:r>
              <a:rPr lang="en-US" sz="1050" b="1" dirty="0">
                <a:solidFill>
                  <a:srgbClr val="7030A0"/>
                </a:solidFill>
              </a:rPr>
              <a:t>The Sprint</a:t>
            </a:r>
          </a:p>
          <a:p>
            <a:pPr marL="285750" indent="-285750">
              <a:buFont typeface="+mj-lt"/>
              <a:buAutoNum type="arabicPeriod"/>
              <a:defRPr/>
            </a:pPr>
            <a:r>
              <a:rPr lang="en-US" sz="1050" b="1" dirty="0">
                <a:solidFill>
                  <a:srgbClr val="7030A0"/>
                </a:solidFill>
              </a:rPr>
              <a:t>The Sprint Planning </a:t>
            </a:r>
          </a:p>
          <a:p>
            <a:pPr marL="285750" indent="-285750">
              <a:buFont typeface="+mj-lt"/>
              <a:buAutoNum type="arabicPeriod"/>
              <a:defRPr/>
            </a:pPr>
            <a:r>
              <a:rPr lang="en-US" sz="1050" b="1" dirty="0">
                <a:solidFill>
                  <a:srgbClr val="7030A0"/>
                </a:solidFill>
              </a:rPr>
              <a:t>The Daily Scrum</a:t>
            </a:r>
          </a:p>
          <a:p>
            <a:pPr marL="285750" indent="-285750">
              <a:buFont typeface="+mj-lt"/>
              <a:buAutoNum type="arabicPeriod"/>
              <a:defRPr/>
            </a:pPr>
            <a:r>
              <a:rPr lang="en-US" sz="1050" b="1" dirty="0">
                <a:solidFill>
                  <a:srgbClr val="7030A0"/>
                </a:solidFill>
              </a:rPr>
              <a:t>The Sprint Review</a:t>
            </a:r>
          </a:p>
          <a:p>
            <a:pPr marL="285750" indent="-285750">
              <a:buFont typeface="+mj-lt"/>
              <a:buAutoNum type="arabicPeriod"/>
              <a:defRPr/>
            </a:pPr>
            <a:r>
              <a:rPr lang="en-US" sz="1050" b="1" dirty="0">
                <a:solidFill>
                  <a:srgbClr val="7030A0"/>
                </a:solidFill>
              </a:rPr>
              <a:t>The Sprint Retrospective</a:t>
            </a:r>
          </a:p>
        </p:txBody>
      </p:sp>
      <p:sp>
        <p:nvSpPr>
          <p:cNvPr id="10" name="Rectangle 9">
            <a:extLst>
              <a:ext uri="{FF2B5EF4-FFF2-40B4-BE49-F238E27FC236}">
                <a16:creationId xmlns:a16="http://schemas.microsoft.com/office/drawing/2014/main" id="{DCA45F07-6E8F-18C7-7700-228254E8FD61}"/>
              </a:ext>
            </a:extLst>
          </p:cNvPr>
          <p:cNvSpPr/>
          <p:nvPr/>
        </p:nvSpPr>
        <p:spPr>
          <a:xfrm>
            <a:off x="7239000" y="2971800"/>
            <a:ext cx="1631950" cy="1016000"/>
          </a:xfrm>
          <a:prstGeom prst="rect">
            <a:avLst/>
          </a:prstGeom>
          <a:ln>
            <a:solidFill>
              <a:schemeClr val="tx1"/>
            </a:solidFill>
          </a:ln>
        </p:spPr>
        <p:txBody>
          <a:bodyPr>
            <a:spAutoFit/>
          </a:bodyPr>
          <a:lstStyle/>
          <a:p>
            <a:pPr>
              <a:defRPr/>
            </a:pPr>
            <a:r>
              <a:rPr lang="en-US" sz="1000" b="1" dirty="0">
                <a:solidFill>
                  <a:srgbClr val="7030A0"/>
                </a:solidFill>
              </a:rPr>
              <a:t>The Scrum Artifacts:</a:t>
            </a:r>
          </a:p>
          <a:p>
            <a:pPr marL="285750" indent="-285750">
              <a:buFont typeface="+mj-lt"/>
              <a:buAutoNum type="arabicPeriod"/>
              <a:defRPr/>
            </a:pPr>
            <a:r>
              <a:rPr lang="en-US" sz="1000" b="1" dirty="0">
                <a:solidFill>
                  <a:srgbClr val="7030A0"/>
                </a:solidFill>
              </a:rPr>
              <a:t>The Product Backlog</a:t>
            </a:r>
          </a:p>
          <a:p>
            <a:pPr marL="285750" indent="-285750">
              <a:buFont typeface="+mj-lt"/>
              <a:buAutoNum type="arabicPeriod"/>
              <a:defRPr/>
            </a:pPr>
            <a:r>
              <a:rPr lang="en-US" sz="1000" b="1" dirty="0">
                <a:solidFill>
                  <a:srgbClr val="7030A0"/>
                </a:solidFill>
              </a:rPr>
              <a:t>The Sprint Backlog </a:t>
            </a:r>
          </a:p>
          <a:p>
            <a:pPr marL="285750" indent="-285750">
              <a:buFont typeface="+mj-lt"/>
              <a:buAutoNum type="arabicPeriod"/>
              <a:defRPr/>
            </a:pPr>
            <a:r>
              <a:rPr lang="en-US" sz="1000" b="1" dirty="0">
                <a:solidFill>
                  <a:srgbClr val="7030A0"/>
                </a:solidFill>
              </a:rPr>
              <a:t>The Product Increment</a:t>
            </a:r>
          </a:p>
        </p:txBody>
      </p:sp>
      <p:sp>
        <p:nvSpPr>
          <p:cNvPr id="11" name="TextBox 10">
            <a:extLst>
              <a:ext uri="{FF2B5EF4-FFF2-40B4-BE49-F238E27FC236}">
                <a16:creationId xmlns:a16="http://schemas.microsoft.com/office/drawing/2014/main" id="{B41019C9-547B-1458-6D0E-F13A82E6A42A}"/>
              </a:ext>
            </a:extLst>
          </p:cNvPr>
          <p:cNvSpPr txBox="1"/>
          <p:nvPr/>
        </p:nvSpPr>
        <p:spPr>
          <a:xfrm>
            <a:off x="1981200" y="4343400"/>
            <a:ext cx="838200" cy="246063"/>
          </a:xfrm>
          <a:prstGeom prst="rect">
            <a:avLst/>
          </a:prstGeom>
          <a:noFill/>
          <a:ln>
            <a:solidFill>
              <a:schemeClr val="accent1">
                <a:shade val="95000"/>
                <a:satMod val="105000"/>
              </a:schemeClr>
            </a:solidFill>
          </a:ln>
        </p:spPr>
        <p:txBody>
          <a:bodyPr>
            <a:spAutoFit/>
          </a:bodyPr>
          <a:lstStyle/>
          <a:p>
            <a:pPr>
              <a:defRPr/>
            </a:pPr>
            <a:r>
              <a:rPr lang="en-US" sz="1000" b="1" dirty="0"/>
              <a:t>Increment</a:t>
            </a:r>
          </a:p>
        </p:txBody>
      </p:sp>
      <p:sp>
        <p:nvSpPr>
          <p:cNvPr id="12" name="TextBox 11">
            <a:extLst>
              <a:ext uri="{FF2B5EF4-FFF2-40B4-BE49-F238E27FC236}">
                <a16:creationId xmlns:a16="http://schemas.microsoft.com/office/drawing/2014/main" id="{DCA6AF8D-9D43-4E0F-F4E3-10D88D08D064}"/>
              </a:ext>
            </a:extLst>
          </p:cNvPr>
          <p:cNvSpPr txBox="1"/>
          <p:nvPr/>
        </p:nvSpPr>
        <p:spPr>
          <a:xfrm>
            <a:off x="2819400" y="4343400"/>
            <a:ext cx="838200" cy="246063"/>
          </a:xfrm>
          <a:prstGeom prst="rect">
            <a:avLst/>
          </a:prstGeom>
          <a:noFill/>
          <a:ln>
            <a:solidFill>
              <a:schemeClr val="accent1">
                <a:shade val="95000"/>
                <a:satMod val="105000"/>
              </a:schemeClr>
            </a:solidFill>
          </a:ln>
        </p:spPr>
        <p:txBody>
          <a:bodyPr>
            <a:spAutoFit/>
          </a:bodyPr>
          <a:lstStyle/>
          <a:p>
            <a:pPr>
              <a:defRPr/>
            </a:pPr>
            <a:r>
              <a:rPr lang="en-US" sz="1000" b="1" dirty="0"/>
              <a:t>Increment</a:t>
            </a:r>
          </a:p>
        </p:txBody>
      </p:sp>
      <p:sp>
        <p:nvSpPr>
          <p:cNvPr id="14" name="TextBox 13">
            <a:extLst>
              <a:ext uri="{FF2B5EF4-FFF2-40B4-BE49-F238E27FC236}">
                <a16:creationId xmlns:a16="http://schemas.microsoft.com/office/drawing/2014/main" id="{9998073C-ACC4-5571-911D-A0A687920EFB}"/>
              </a:ext>
            </a:extLst>
          </p:cNvPr>
          <p:cNvSpPr txBox="1"/>
          <p:nvPr/>
        </p:nvSpPr>
        <p:spPr>
          <a:xfrm>
            <a:off x="3657600" y="4343400"/>
            <a:ext cx="914400" cy="246063"/>
          </a:xfrm>
          <a:prstGeom prst="rect">
            <a:avLst/>
          </a:prstGeom>
          <a:noFill/>
          <a:ln>
            <a:solidFill>
              <a:schemeClr val="accent1">
                <a:shade val="95000"/>
                <a:satMod val="105000"/>
              </a:schemeClr>
            </a:solidFill>
          </a:ln>
        </p:spPr>
        <p:txBody>
          <a:bodyPr>
            <a:spAutoFit/>
          </a:bodyPr>
          <a:lstStyle/>
          <a:p>
            <a:pPr>
              <a:defRPr/>
            </a:pPr>
            <a:r>
              <a:rPr lang="en-US" sz="1000" b="1" dirty="0"/>
              <a:t>Increment</a:t>
            </a:r>
          </a:p>
        </p:txBody>
      </p:sp>
      <p:sp>
        <p:nvSpPr>
          <p:cNvPr id="15" name="TextBox 14">
            <a:extLst>
              <a:ext uri="{FF2B5EF4-FFF2-40B4-BE49-F238E27FC236}">
                <a16:creationId xmlns:a16="http://schemas.microsoft.com/office/drawing/2014/main" id="{F6C5E3D7-502C-17EA-E880-77DB3739437E}"/>
              </a:ext>
            </a:extLst>
          </p:cNvPr>
          <p:cNvSpPr txBox="1"/>
          <p:nvPr/>
        </p:nvSpPr>
        <p:spPr>
          <a:xfrm>
            <a:off x="4572000" y="4343400"/>
            <a:ext cx="838200" cy="246063"/>
          </a:xfrm>
          <a:prstGeom prst="rect">
            <a:avLst/>
          </a:prstGeom>
          <a:noFill/>
          <a:ln>
            <a:solidFill>
              <a:schemeClr val="accent1">
                <a:shade val="95000"/>
                <a:satMod val="105000"/>
              </a:schemeClr>
            </a:solidFill>
          </a:ln>
        </p:spPr>
        <p:txBody>
          <a:bodyPr>
            <a:spAutoFit/>
          </a:bodyPr>
          <a:lstStyle/>
          <a:p>
            <a:pPr>
              <a:defRPr/>
            </a:pPr>
            <a:r>
              <a:rPr lang="en-US" sz="1000" b="1" dirty="0"/>
              <a:t>Increment</a:t>
            </a:r>
          </a:p>
        </p:txBody>
      </p:sp>
      <p:sp>
        <p:nvSpPr>
          <p:cNvPr id="25613" name="TextBox 23">
            <a:extLst>
              <a:ext uri="{FF2B5EF4-FFF2-40B4-BE49-F238E27FC236}">
                <a16:creationId xmlns:a16="http://schemas.microsoft.com/office/drawing/2014/main" id="{01A4E96E-E6FC-7052-BDEB-559FDF468258}"/>
              </a:ext>
            </a:extLst>
          </p:cNvPr>
          <p:cNvSpPr txBox="1">
            <a:spLocks noChangeArrowheads="1"/>
          </p:cNvSpPr>
          <p:nvPr/>
        </p:nvSpPr>
        <p:spPr bwMode="auto">
          <a:xfrm>
            <a:off x="1752600" y="914400"/>
            <a:ext cx="3657600" cy="3079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400" b="1"/>
              <a:t>2 weeks  to 4 weeks Sprints</a:t>
            </a:r>
          </a:p>
        </p:txBody>
      </p:sp>
      <p:cxnSp>
        <p:nvCxnSpPr>
          <p:cNvPr id="26" name="Straight Arrow Connector 25">
            <a:extLst>
              <a:ext uri="{FF2B5EF4-FFF2-40B4-BE49-F238E27FC236}">
                <a16:creationId xmlns:a16="http://schemas.microsoft.com/office/drawing/2014/main" id="{EE39A6DB-066C-986D-8635-2309891C584D}"/>
              </a:ext>
            </a:extLst>
          </p:cNvPr>
          <p:cNvCxnSpPr/>
          <p:nvPr/>
        </p:nvCxnSpPr>
        <p:spPr>
          <a:xfrm flipH="1" flipV="1">
            <a:off x="4419600" y="4467225"/>
            <a:ext cx="1371600" cy="1228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15" name="TextBox 26">
            <a:extLst>
              <a:ext uri="{FF2B5EF4-FFF2-40B4-BE49-F238E27FC236}">
                <a16:creationId xmlns:a16="http://schemas.microsoft.com/office/drawing/2014/main" id="{DCCD9294-9A1C-B6AF-AE57-D23CEE387209}"/>
              </a:ext>
            </a:extLst>
          </p:cNvPr>
          <p:cNvSpPr txBox="1">
            <a:spLocks noChangeArrowheads="1"/>
          </p:cNvSpPr>
          <p:nvPr/>
        </p:nvSpPr>
        <p:spPr bwMode="auto">
          <a:xfrm>
            <a:off x="5657850" y="5695950"/>
            <a:ext cx="28194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PSI-Potentially shippable increment</a:t>
            </a:r>
            <a:r>
              <a:rPr lang="en-US" altLang="en-US" sz="1800" b="1"/>
              <a:t> </a:t>
            </a:r>
          </a:p>
        </p:txBody>
      </p:sp>
      <p:sp>
        <p:nvSpPr>
          <p:cNvPr id="29" name="Rectangle 28">
            <a:extLst>
              <a:ext uri="{FF2B5EF4-FFF2-40B4-BE49-F238E27FC236}">
                <a16:creationId xmlns:a16="http://schemas.microsoft.com/office/drawing/2014/main" id="{0B2C3093-B6BB-AEF1-84A9-3A47003C2BD9}"/>
              </a:ext>
            </a:extLst>
          </p:cNvPr>
          <p:cNvSpPr/>
          <p:nvPr/>
        </p:nvSpPr>
        <p:spPr>
          <a:xfrm>
            <a:off x="7256463" y="4446588"/>
            <a:ext cx="1631950" cy="862012"/>
          </a:xfrm>
          <a:prstGeom prst="rect">
            <a:avLst/>
          </a:prstGeom>
          <a:ln>
            <a:solidFill>
              <a:schemeClr val="tx1"/>
            </a:solidFill>
          </a:ln>
        </p:spPr>
        <p:txBody>
          <a:bodyPr>
            <a:spAutoFit/>
          </a:bodyPr>
          <a:lstStyle/>
          <a:p>
            <a:pPr>
              <a:defRPr/>
            </a:pPr>
            <a:r>
              <a:rPr lang="en-US" sz="1000" b="1" dirty="0">
                <a:solidFill>
                  <a:srgbClr val="7030A0"/>
                </a:solidFill>
              </a:rPr>
              <a:t>The Scrum Roles:</a:t>
            </a:r>
          </a:p>
          <a:p>
            <a:pPr marL="285750" indent="-285750">
              <a:buFont typeface="+mj-lt"/>
              <a:buAutoNum type="arabicPeriod"/>
              <a:defRPr/>
            </a:pPr>
            <a:r>
              <a:rPr lang="en-US" sz="1000" b="1" dirty="0">
                <a:solidFill>
                  <a:srgbClr val="7030A0"/>
                </a:solidFill>
              </a:rPr>
              <a:t>The Product Owner</a:t>
            </a:r>
          </a:p>
          <a:p>
            <a:pPr marL="285750" indent="-285750">
              <a:buFont typeface="+mj-lt"/>
              <a:buAutoNum type="arabicPeriod"/>
              <a:defRPr/>
            </a:pPr>
            <a:r>
              <a:rPr lang="en-US" sz="1000" b="1" dirty="0">
                <a:solidFill>
                  <a:srgbClr val="7030A0"/>
                </a:solidFill>
              </a:rPr>
              <a:t>The Scrum Master </a:t>
            </a:r>
          </a:p>
          <a:p>
            <a:pPr marL="285750" indent="-285750">
              <a:buFont typeface="+mj-lt"/>
              <a:buAutoNum type="arabicPeriod"/>
              <a:defRPr/>
            </a:pPr>
            <a:r>
              <a:rPr lang="en-US" sz="1000" b="1" dirty="0">
                <a:solidFill>
                  <a:srgbClr val="7030A0"/>
                </a:solidFill>
              </a:rPr>
              <a:t>The Team</a:t>
            </a:r>
          </a:p>
        </p:txBody>
      </p:sp>
      <p:sp>
        <p:nvSpPr>
          <p:cNvPr id="30" name="Oval 29">
            <a:extLst>
              <a:ext uri="{FF2B5EF4-FFF2-40B4-BE49-F238E27FC236}">
                <a16:creationId xmlns:a16="http://schemas.microsoft.com/office/drawing/2014/main" id="{9DF0DEFC-21C6-5C5D-84AF-D61051665B24}"/>
              </a:ext>
            </a:extLst>
          </p:cNvPr>
          <p:cNvSpPr/>
          <p:nvPr/>
        </p:nvSpPr>
        <p:spPr>
          <a:xfrm>
            <a:off x="76200" y="1524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1</a:t>
            </a:r>
          </a:p>
        </p:txBody>
      </p:sp>
      <p:sp>
        <p:nvSpPr>
          <p:cNvPr id="31" name="Oval 30">
            <a:extLst>
              <a:ext uri="{FF2B5EF4-FFF2-40B4-BE49-F238E27FC236}">
                <a16:creationId xmlns:a16="http://schemas.microsoft.com/office/drawing/2014/main" id="{1BC96E07-C059-20F7-AC3A-78172DE50E68}"/>
              </a:ext>
            </a:extLst>
          </p:cNvPr>
          <p:cNvSpPr/>
          <p:nvPr/>
        </p:nvSpPr>
        <p:spPr>
          <a:xfrm>
            <a:off x="76200" y="2595563"/>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2</a:t>
            </a:r>
          </a:p>
        </p:txBody>
      </p:sp>
      <p:sp>
        <p:nvSpPr>
          <p:cNvPr id="32" name="Oval 31">
            <a:extLst>
              <a:ext uri="{FF2B5EF4-FFF2-40B4-BE49-F238E27FC236}">
                <a16:creationId xmlns:a16="http://schemas.microsoft.com/office/drawing/2014/main" id="{7553CEE9-2DB3-FD75-F3AF-13C90F433A26}"/>
              </a:ext>
            </a:extLst>
          </p:cNvPr>
          <p:cNvSpPr/>
          <p:nvPr/>
        </p:nvSpPr>
        <p:spPr>
          <a:xfrm>
            <a:off x="76200" y="4818063"/>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3</a:t>
            </a:r>
          </a:p>
        </p:txBody>
      </p:sp>
      <p:sp>
        <p:nvSpPr>
          <p:cNvPr id="33" name="Oval 32">
            <a:extLst>
              <a:ext uri="{FF2B5EF4-FFF2-40B4-BE49-F238E27FC236}">
                <a16:creationId xmlns:a16="http://schemas.microsoft.com/office/drawing/2014/main" id="{31F634B6-B5FC-6A6C-EB6E-D558266F3160}"/>
              </a:ext>
            </a:extLst>
          </p:cNvPr>
          <p:cNvSpPr/>
          <p:nvPr/>
        </p:nvSpPr>
        <p:spPr>
          <a:xfrm>
            <a:off x="5486400" y="4284663"/>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4</a:t>
            </a:r>
          </a:p>
        </p:txBody>
      </p:sp>
      <p:sp>
        <p:nvSpPr>
          <p:cNvPr id="34" name="Oval 33">
            <a:extLst>
              <a:ext uri="{FF2B5EF4-FFF2-40B4-BE49-F238E27FC236}">
                <a16:creationId xmlns:a16="http://schemas.microsoft.com/office/drawing/2014/main" id="{3F768B1D-03CA-30BB-FD07-5AFEE014D7E7}"/>
              </a:ext>
            </a:extLst>
          </p:cNvPr>
          <p:cNvSpPr/>
          <p:nvPr/>
        </p:nvSpPr>
        <p:spPr>
          <a:xfrm>
            <a:off x="4056063" y="5562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5</a:t>
            </a:r>
          </a:p>
        </p:txBody>
      </p:sp>
      <p:sp>
        <p:nvSpPr>
          <p:cNvPr id="25622" name="Rectangle 35">
            <a:extLst>
              <a:ext uri="{FF2B5EF4-FFF2-40B4-BE49-F238E27FC236}">
                <a16:creationId xmlns:a16="http://schemas.microsoft.com/office/drawing/2014/main" id="{F882507A-D472-9182-5534-D6A4C0C87786}"/>
              </a:ext>
            </a:extLst>
          </p:cNvPr>
          <p:cNvSpPr>
            <a:spLocks noChangeArrowheads="1"/>
          </p:cNvSpPr>
          <p:nvPr/>
        </p:nvSpPr>
        <p:spPr bwMode="auto">
          <a:xfrm>
            <a:off x="5672138" y="6215063"/>
            <a:ext cx="3243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800"/>
              <a:t>Source:Head First Agile by Jennifer Greene; Andrew Stellman,</a:t>
            </a:r>
          </a:p>
          <a:p>
            <a:pPr eaLnBrk="1" hangingPunct="1">
              <a:spcBef>
                <a:spcPct val="0"/>
              </a:spcBef>
              <a:buFontTx/>
              <a:buNone/>
            </a:pPr>
            <a:r>
              <a:rPr lang="en-US" altLang="en-US" sz="800"/>
              <a:t>Published by O'Reilly Media, Inc., 2017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1BB25D4CEBFA47843FEFED53F1EA77" ma:contentTypeVersion="4" ma:contentTypeDescription="Create a new document." ma:contentTypeScope="" ma:versionID="19831991024771ec72103661d1991fb7">
  <xsd:schema xmlns:xsd="http://www.w3.org/2001/XMLSchema" xmlns:xs="http://www.w3.org/2001/XMLSchema" xmlns:p="http://schemas.microsoft.com/office/2006/metadata/properties" xmlns:ns2="055f4f3a-7302-4eee-b171-18e590820d25" targetNamespace="http://schemas.microsoft.com/office/2006/metadata/properties" ma:root="true" ma:fieldsID="04403144654cfe3d4546586dd1c8e4f1" ns2:_="">
    <xsd:import namespace="055f4f3a-7302-4eee-b171-18e590820d2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f4f3a-7302-4eee-b171-18e590820d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260CEB-1BC7-4D13-9ED0-2CB494775BAA}"/>
</file>

<file path=customXml/itemProps2.xml><?xml version="1.0" encoding="utf-8"?>
<ds:datastoreItem xmlns:ds="http://schemas.openxmlformats.org/officeDocument/2006/customXml" ds:itemID="{936E31A6-A9A6-4C9F-B86E-506413BE64B3}"/>
</file>

<file path=customXml/itemProps3.xml><?xml version="1.0" encoding="utf-8"?>
<ds:datastoreItem xmlns:ds="http://schemas.openxmlformats.org/officeDocument/2006/customXml" ds:itemID="{2DD1D58C-BC22-4B16-AC02-B25CE1C610AA}"/>
</file>

<file path=docProps/app.xml><?xml version="1.0" encoding="utf-8"?>
<Properties xmlns="http://schemas.openxmlformats.org/officeDocument/2006/extended-properties" xmlns:vt="http://schemas.openxmlformats.org/officeDocument/2006/docPropsVTypes">
  <Template/>
  <TotalTime>4673</TotalTime>
  <Words>3502</Words>
  <Application>Microsoft Macintosh PowerPoint</Application>
  <PresentationFormat>On-screen Show (4:3)</PresentationFormat>
  <Paragraphs>538</Paragraphs>
  <Slides>59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Office Theme</vt:lpstr>
      <vt:lpstr>BITS Pilani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 ANANTHARAMAN .</cp:lastModifiedBy>
  <cp:revision>236</cp:revision>
  <cp:lastPrinted>2020-09-11T16:34:28Z</cp:lastPrinted>
  <dcterms:created xsi:type="dcterms:W3CDTF">2011-09-14T09:42:05Z</dcterms:created>
  <dcterms:modified xsi:type="dcterms:W3CDTF">2024-08-31T09:58:19Z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0x0101006D1BB25D4CEBFA47843FEFED53F1EA77</vt:lpwstr>
  </property>
</Properties>
</file>